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sldIdLst>
    <p:sldId id="463" r:id="rId5"/>
    <p:sldId id="474" r:id="rId6"/>
    <p:sldId id="473" r:id="rId7"/>
    <p:sldId id="477" r:id="rId8"/>
    <p:sldId id="478" r:id="rId9"/>
    <p:sldId id="475" r:id="rId10"/>
    <p:sldId id="479" r:id="rId11"/>
    <p:sldId id="464" r:id="rId12"/>
    <p:sldId id="465" r:id="rId13"/>
    <p:sldId id="471" r:id="rId14"/>
    <p:sldId id="470" r:id="rId15"/>
    <p:sldId id="457" r:id="rId16"/>
    <p:sldId id="468" r:id="rId17"/>
    <p:sldId id="336" r:id="rId18"/>
    <p:sldId id="337" r:id="rId19"/>
    <p:sldId id="459" r:id="rId20"/>
    <p:sldId id="503" r:id="rId21"/>
    <p:sldId id="504" r:id="rId22"/>
    <p:sldId id="476" r:id="rId23"/>
    <p:sldId id="505" r:id="rId24"/>
    <p:sldId id="483" r:id="rId25"/>
    <p:sldId id="486" r:id="rId26"/>
    <p:sldId id="487" r:id="rId27"/>
    <p:sldId id="491" r:id="rId28"/>
    <p:sldId id="490" r:id="rId29"/>
    <p:sldId id="493" r:id="rId30"/>
    <p:sldId id="492" r:id="rId31"/>
    <p:sldId id="484" r:id="rId32"/>
    <p:sldId id="496" r:id="rId33"/>
    <p:sldId id="494" r:id="rId34"/>
    <p:sldId id="498" r:id="rId35"/>
    <p:sldId id="499" r:id="rId36"/>
    <p:sldId id="500" r:id="rId37"/>
    <p:sldId id="495" r:id="rId38"/>
    <p:sldId id="501" r:id="rId39"/>
    <p:sldId id="502" r:id="rId40"/>
    <p:sldId id="506" r:id="rId4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A3C2C9-E31A-445C-B412-87783A7730D7}" v="4" dt="2022-09-21T07:25:26.931"/>
    <p1510:client id="{2064083D-BC35-4417-91B5-7F9982840582}" v="113" dt="2022-09-21T06:51:37.487"/>
    <p1510:client id="{366A1C00-7DEC-4CE5-8D32-74C3A989330C}" v="8" dt="2022-09-21T07:09:04.122"/>
    <p1510:client id="{560CA6A1-479D-45E9-8104-09A1D2157C42}" v="75" dt="2022-09-06T08:09:35.909"/>
    <p1510:client id="{6B2BE3FD-01E9-481A-B754-B0511AA758F7}" v="330" dt="2022-09-21T06:41:45.861"/>
    <p1510:client id="{6C80BC5E-E81D-428F-B747-D65D6A37C503}" v="3" dt="2022-09-21T06:11:31.571"/>
    <p1510:client id="{7BC3D847-972E-45B0-BCC5-F5FBCE5CEBEB}" v="39" dt="2022-09-06T09:01:39.350"/>
    <p1510:client id="{8B0E2C98-465E-4A60-A23F-2E2215C03C69}" v="262" dt="2022-09-25T11:54:49.955"/>
    <p1510:client id="{BC9351FB-E006-4C1C-B540-FBD74837ABB4}" v="505" dt="2022-09-19T09:00:21.258"/>
    <p1510:client id="{DD493314-2DC7-45F7-BD1D-FF646C708931}" v="54" dt="2022-09-21T08:18:53.335"/>
    <p1510:client id="{E70EEBA0-15FA-4B8D-8A40-77FB22AC51D0}" v="1" dt="2022-09-09T09:30:00.9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los.ada.hioa.no\felles\sva\sva-no-f-uf\Ungdata\Rapportering\Rapportmaler_ungdata\N&#248;kkeltallsrapporter%202020-2022\Data%20N&#248;Ra%202020-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los.ada.hioa.no\felles\sva\sva-no-f-uf\Ungdata\Rapportering\Rapportmaler_ungdata\N&#248;kkeltallsrapporter%202020-2022\Data%20N&#248;Ra%202020-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los.ada.hioa.no\felles\sva\sva-no-f-uf\Ungdata\Rapportering\Rapportmaler_ungdata\N&#248;kkeltallsrapporter%202020-2022\Data%20N&#248;Ra%202020-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754648941839763E-3"/>
          <c:y val="0.12326922448178905"/>
          <c:w val="0.99176604680775471"/>
          <c:h val="0.73919951121428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'Data fra SPSS'!$B$707</c:f>
              <c:strCache>
                <c:ptCount val="1"/>
                <c:pt idx="0">
                  <c:v>Er med i organiserte fritidsaktiviteter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fra SPSS'!$C$696:$O$696</c:f>
              <c:numCache>
                <c:formatCode>0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'Data fra SPSS'!$C$707:$O$707</c:f>
              <c:numCache>
                <c:formatCode>General</c:formatCode>
                <c:ptCount val="13"/>
                <c:pt idx="3" formatCode="0">
                  <c:v>64.290000000000006</c:v>
                </c:pt>
                <c:pt idx="6" formatCode="0">
                  <c:v>73.91</c:v>
                </c:pt>
                <c:pt idx="9" formatCode="0">
                  <c:v>61.64</c:v>
                </c:pt>
                <c:pt idx="12" formatCode="0">
                  <c:v>48.48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75-40AE-9212-D3206EE1F6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10"/>
        <c:axId val="2028958816"/>
        <c:axId val="1284670464"/>
      </c:barChart>
      <c:catAx>
        <c:axId val="202895881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4670464"/>
        <c:crosses val="autoZero"/>
        <c:auto val="1"/>
        <c:lblAlgn val="ctr"/>
        <c:lblOffset val="100"/>
        <c:noMultiLvlLbl val="0"/>
      </c:catAx>
      <c:valAx>
        <c:axId val="1284670464"/>
        <c:scaling>
          <c:orientation val="minMax"/>
          <c:max val="100.1"/>
          <c:min val="0.1"/>
        </c:scaling>
        <c:delete val="1"/>
        <c:axPos val="l"/>
        <c:numFmt formatCode="General" sourceLinked="1"/>
        <c:majorTickMark val="out"/>
        <c:minorTickMark val="none"/>
        <c:tickLblPos val="nextTo"/>
        <c:crossAx val="2028958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18651022699794E-4"/>
          <c:y val="5.0786215170168097E-2"/>
          <c:w val="0.99887441798636389"/>
          <c:h val="0.77547522815235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'Data fra SPSS'!$B$711</c:f>
              <c:strCache>
                <c:ptCount val="1"/>
                <c:pt idx="0">
                  <c:v>Har vært beruset på alkohol siste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fra SPSS'!$C$696:$O$696</c:f>
              <c:numCache>
                <c:formatCode>0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'Data fra SPSS'!$C$711:$O$711</c:f>
              <c:numCache>
                <c:formatCode>General</c:formatCode>
                <c:ptCount val="13"/>
                <c:pt idx="3" formatCode="0">
                  <c:v>21.43</c:v>
                </c:pt>
                <c:pt idx="6" formatCode="0">
                  <c:v>20.59</c:v>
                </c:pt>
                <c:pt idx="9" formatCode="0">
                  <c:v>19.440000000000001</c:v>
                </c:pt>
                <c:pt idx="12" formatCode="0">
                  <c:v>10.14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19-4F45-87A2-A766C0E1A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10"/>
        <c:axId val="2028958816"/>
        <c:axId val="1284670464"/>
      </c:barChart>
      <c:catAx>
        <c:axId val="202895881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4670464"/>
        <c:crosses val="autoZero"/>
        <c:auto val="1"/>
        <c:lblAlgn val="ctr"/>
        <c:lblOffset val="100"/>
        <c:noMultiLvlLbl val="0"/>
      </c:catAx>
      <c:valAx>
        <c:axId val="1284670464"/>
        <c:scaling>
          <c:orientation val="minMax"/>
          <c:max val="100.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28958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570754232303085"/>
          <c:y val="0.16007464136245025"/>
          <c:w val="0.62533402937872429"/>
          <c:h val="0.82055985111455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'Type 1 Frekvens enkelt'!$B$199</c:f>
              <c:strCache>
                <c:ptCount val="1"/>
                <c:pt idx="0">
                  <c:v>Steigen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kkurat Pro" panose="020B0504020101020102" pitchFamily="34" charset="0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'Type 1 Frekvens enkelt'!$C$198:$G$198</c:f>
              <c:strCache>
                <c:ptCount val="5"/>
                <c:pt idx="0">
                  <c:v>Aldri</c:v>
                </c:pt>
                <c:pt idx="1">
                  <c:v>Har bare smakt noen få ganger</c:v>
                </c:pt>
                <c:pt idx="2">
                  <c:v>Av og til, men ikke så ofte som månedlig</c:v>
                </c:pt>
                <c:pt idx="3">
                  <c:v>Nokså jevnt 1-3 ganger i måneden</c:v>
                </c:pt>
                <c:pt idx="4">
                  <c:v>Hver uke</c:v>
                </c:pt>
              </c:strCache>
            </c:strRef>
          </c:cat>
          <c:val>
            <c:numRef>
              <c:f>'Type 1 Frekvens enkelt'!$C$199:$G$199</c:f>
              <c:numCache>
                <c:formatCode>0</c:formatCode>
                <c:ptCount val="5"/>
                <c:pt idx="0">
                  <c:v>57.35</c:v>
                </c:pt>
                <c:pt idx="1">
                  <c:v>33.82</c:v>
                </c:pt>
                <c:pt idx="2">
                  <c:v>5.88</c:v>
                </c:pt>
                <c:pt idx="3">
                  <c:v>2.94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FF-441D-9492-B462AAB88DB7}"/>
            </c:ext>
          </c:extLst>
        </c:ser>
        <c:ser>
          <c:idx val="1"/>
          <c:order val="1"/>
          <c:tx>
            <c:strRef>
              <c:f>'Type 1 Frekvens enkelt'!$B$200</c:f>
              <c:strCache>
                <c:ptCount val="1"/>
                <c:pt idx="0">
                  <c:v>Norge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kkurat Pro" panose="020B0504020101020102" pitchFamily="34" charset="0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'Type 1 Frekvens enkelt'!$C$198:$G$198</c:f>
              <c:strCache>
                <c:ptCount val="5"/>
                <c:pt idx="0">
                  <c:v>Aldri</c:v>
                </c:pt>
                <c:pt idx="1">
                  <c:v>Har bare smakt noen få ganger</c:v>
                </c:pt>
                <c:pt idx="2">
                  <c:v>Av og til, men ikke så ofte som månedlig</c:v>
                </c:pt>
                <c:pt idx="3">
                  <c:v>Nokså jevnt 1-3 ganger i måneden</c:v>
                </c:pt>
                <c:pt idx="4">
                  <c:v>Hver uke</c:v>
                </c:pt>
              </c:strCache>
            </c:strRef>
          </c:cat>
          <c:val>
            <c:numRef>
              <c:f>'Type 1 Frekvens enkelt'!$C$200:$G$200</c:f>
              <c:numCache>
                <c:formatCode>0</c:formatCode>
                <c:ptCount val="5"/>
                <c:pt idx="0">
                  <c:v>59.85</c:v>
                </c:pt>
                <c:pt idx="1">
                  <c:v>24.7</c:v>
                </c:pt>
                <c:pt idx="2">
                  <c:v>9.99</c:v>
                </c:pt>
                <c:pt idx="3">
                  <c:v>3.82</c:v>
                </c:pt>
                <c:pt idx="4">
                  <c:v>1.64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FF-441D-9492-B462AAB88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68245104"/>
        <c:axId val="1336693488"/>
      </c:barChart>
      <c:catAx>
        <c:axId val="768245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kkurat Pro" panose="020B0504020101020102" pitchFamily="34" charset="0"/>
                <a:ea typeface="+mn-ea"/>
                <a:cs typeface="+mn-cs"/>
              </a:defRPr>
            </a:pPr>
            <a:endParaRPr lang="nb-NO"/>
          </a:p>
        </c:txPr>
        <c:crossAx val="1336693488"/>
        <c:crosses val="autoZero"/>
        <c:auto val="1"/>
        <c:lblAlgn val="ctr"/>
        <c:lblOffset val="100"/>
        <c:noMultiLvlLbl val="0"/>
      </c:catAx>
      <c:valAx>
        <c:axId val="1336693488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76824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418241955753608E-4"/>
          <c:y val="0"/>
          <c:w val="0.99523238790232638"/>
          <c:h val="0.106131417522784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kkurat Pro" panose="020B0504020101020102" pitchFamily="34" charset="0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latin typeface="Akkurat Pro" panose="020B0504020101020102" pitchFamily="34" charset="0"/>
        </a:defRPr>
      </a:pPr>
      <a:endParaRPr lang="nb-NO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322361193768415"/>
          <c:y val="2.1474740999156632E-2"/>
          <c:w val="0.62971304678238771"/>
          <c:h val="0.79378366833806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'Type 1 Frekvens enkelt'!$B$223</c:f>
              <c:strCache>
                <c:ptCount val="1"/>
                <c:pt idx="0">
                  <c:v>Steigen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kkurat Pro" panose="020B0504020101020102" pitchFamily="34" charset="0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'Type 1 Frekvens enkelt'!$C$222:$G$222</c:f>
              <c:strCache>
                <c:ptCount val="5"/>
                <c:pt idx="0">
                  <c:v>Har aldri brukt snus</c:v>
                </c:pt>
                <c:pt idx="1">
                  <c:v>Har brukt før, men har sluttet helt nå</c:v>
                </c:pt>
                <c:pt idx="2">
                  <c:v>Snuser sjeldnere enn én gang i uka</c:v>
                </c:pt>
                <c:pt idx="3">
                  <c:v>Snuser ukentlig, men ikke hver dag</c:v>
                </c:pt>
                <c:pt idx="4">
                  <c:v>Snuser daglig</c:v>
                </c:pt>
              </c:strCache>
            </c:strRef>
          </c:cat>
          <c:val>
            <c:numRef>
              <c:f>'Type 1 Frekvens enkelt'!$C$223:$G$223</c:f>
              <c:numCache>
                <c:formatCode>0</c:formatCode>
                <c:ptCount val="5"/>
                <c:pt idx="0">
                  <c:v>88.41</c:v>
                </c:pt>
                <c:pt idx="1">
                  <c:v>5.8</c:v>
                </c:pt>
                <c:pt idx="2">
                  <c:v>2.9</c:v>
                </c:pt>
                <c:pt idx="3">
                  <c:v>1.45</c:v>
                </c:pt>
                <c:pt idx="4">
                  <c:v>1.45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F8-4BE1-816F-0C0695C499AE}"/>
            </c:ext>
          </c:extLst>
        </c:ser>
        <c:ser>
          <c:idx val="1"/>
          <c:order val="1"/>
          <c:tx>
            <c:strRef>
              <c:f>'Type 1 Frekvens enkelt'!$B$224</c:f>
              <c:strCache>
                <c:ptCount val="1"/>
                <c:pt idx="0">
                  <c:v>Norge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kkurat Pro" panose="020B0504020101020102" pitchFamily="34" charset="0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'Type 1 Frekvens enkelt'!$C$222:$G$222</c:f>
              <c:strCache>
                <c:ptCount val="5"/>
                <c:pt idx="0">
                  <c:v>Har aldri brukt snus</c:v>
                </c:pt>
                <c:pt idx="1">
                  <c:v>Har brukt før, men har sluttet helt nå</c:v>
                </c:pt>
                <c:pt idx="2">
                  <c:v>Snuser sjeldnere enn én gang i uka</c:v>
                </c:pt>
                <c:pt idx="3">
                  <c:v>Snuser ukentlig, men ikke hver dag</c:v>
                </c:pt>
                <c:pt idx="4">
                  <c:v>Snuser daglig</c:v>
                </c:pt>
              </c:strCache>
            </c:strRef>
          </c:cat>
          <c:val>
            <c:numRef>
              <c:f>'Type 1 Frekvens enkelt'!$C$224:$G$224</c:f>
              <c:numCache>
                <c:formatCode>0</c:formatCode>
                <c:ptCount val="5"/>
                <c:pt idx="0">
                  <c:v>88.39</c:v>
                </c:pt>
                <c:pt idx="1">
                  <c:v>6.37</c:v>
                </c:pt>
                <c:pt idx="2">
                  <c:v>1.96</c:v>
                </c:pt>
                <c:pt idx="3">
                  <c:v>0.91</c:v>
                </c:pt>
                <c:pt idx="4">
                  <c:v>2.37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F8-4BE1-816F-0C0695C49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68245104"/>
        <c:axId val="1336693488"/>
      </c:barChart>
      <c:catAx>
        <c:axId val="768245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kkurat Pro" panose="020B0504020101020102" pitchFamily="34" charset="0"/>
                <a:ea typeface="+mn-ea"/>
                <a:cs typeface="+mn-cs"/>
              </a:defRPr>
            </a:pPr>
            <a:endParaRPr lang="nb-NO"/>
          </a:p>
        </c:txPr>
        <c:crossAx val="1336693488"/>
        <c:crosses val="autoZero"/>
        <c:auto val="1"/>
        <c:lblAlgn val="ctr"/>
        <c:lblOffset val="100"/>
        <c:noMultiLvlLbl val="0"/>
      </c:catAx>
      <c:valAx>
        <c:axId val="1336693488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76824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998990205069127"/>
          <c:w val="1"/>
          <c:h val="0.130010016217393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kkurat Pro" panose="020B0504020101020102" pitchFamily="34" charset="0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latin typeface="Akkurat Pro" panose="020B0504020101020102" pitchFamily="34" charset="0"/>
        </a:defRPr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754648941839763E-3"/>
          <c:y val="0.12326922448178905"/>
          <c:w val="0.99176604680775471"/>
          <c:h val="0.73919951121428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'Data fra SPSS'!$B$712</c:f>
              <c:strCache>
                <c:ptCount val="1"/>
                <c:pt idx="0">
                  <c:v>Røyker ukentlig eller daglig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fra SPSS'!$C$696:$O$696</c:f>
              <c:numCache>
                <c:formatCode>0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'Data fra SPSS'!$C$712:$O$712</c:f>
              <c:numCache>
                <c:formatCode>General</c:formatCode>
                <c:ptCount val="13"/>
                <c:pt idx="3" formatCode="0">
                  <c:v>6.02</c:v>
                </c:pt>
                <c:pt idx="6" formatCode="0">
                  <c:v>0</c:v>
                </c:pt>
                <c:pt idx="9" formatCode="0">
                  <c:v>0</c:v>
                </c:pt>
                <c:pt idx="12" formatCode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23-4C94-867E-49B3EFA582E8}"/>
            </c:ext>
          </c:extLst>
        </c:ser>
        <c:ser>
          <c:idx val="1"/>
          <c:order val="1"/>
          <c:tx>
            <c:strRef>
              <c:f>'Data fra SPSS'!$B$713</c:f>
              <c:strCache>
                <c:ptCount val="1"/>
                <c:pt idx="0">
                  <c:v>Snuser ukentlig eller daglig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fra SPSS'!$C$696:$O$696</c:f>
              <c:numCache>
                <c:formatCode>0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'Data fra SPSS'!$C$713:$O$713</c:f>
              <c:numCache>
                <c:formatCode>General</c:formatCode>
                <c:ptCount val="13"/>
                <c:pt idx="3" formatCode="0">
                  <c:v>9.64</c:v>
                </c:pt>
                <c:pt idx="6" formatCode="0">
                  <c:v>0</c:v>
                </c:pt>
                <c:pt idx="9" formatCode="0">
                  <c:v>4.17</c:v>
                </c:pt>
                <c:pt idx="12" formatCode="0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23-4C94-867E-49B3EFA58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0"/>
        <c:axId val="2028958816"/>
        <c:axId val="1284670464"/>
      </c:barChart>
      <c:catAx>
        <c:axId val="202895881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4670464"/>
        <c:crosses val="autoZero"/>
        <c:auto val="1"/>
        <c:lblAlgn val="ctr"/>
        <c:lblOffset val="100"/>
        <c:noMultiLvlLbl val="0"/>
      </c:catAx>
      <c:valAx>
        <c:axId val="1284670464"/>
        <c:scaling>
          <c:orientation val="minMax"/>
          <c:max val="3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2895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8749991895715362"/>
          <c:y val="2.719687929117897E-2"/>
          <c:w val="0.23612335758567526"/>
          <c:h val="0.218966602367096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31494790798029"/>
          <c:y val="2.1474740999156632E-2"/>
          <c:w val="0.60823154384325673"/>
          <c:h val="0.823617549996222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'Type 1 Frekvens enkelt'!$B$235</c:f>
              <c:strCache>
                <c:ptCount val="1"/>
                <c:pt idx="0">
                  <c:v>Steigen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kkurat Pro" panose="020B0504020101020102" pitchFamily="34" charset="0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'Type 1 Frekvens enkelt'!$C$234:$E$234</c:f>
              <c:strCache>
                <c:ptCount val="3"/>
                <c:pt idx="0">
                  <c:v>Ja, flere ganger</c:v>
                </c:pt>
                <c:pt idx="1">
                  <c:v>Ja, én gang</c:v>
                </c:pt>
                <c:pt idx="2">
                  <c:v>Nei, aldri</c:v>
                </c:pt>
              </c:strCache>
            </c:strRef>
          </c:cat>
          <c:val>
            <c:numRef>
              <c:f>'Type 1 Frekvens enkelt'!$C$235:$E$235</c:f>
              <c:numCache>
                <c:formatCode>0</c:formatCode>
                <c:ptCount val="3"/>
                <c:pt idx="0">
                  <c:v>0</c:v>
                </c:pt>
                <c:pt idx="1">
                  <c:v>5.88</c:v>
                </c:pt>
                <c:pt idx="2">
                  <c:v>94.12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E4-45E9-A492-808DD8161DEF}"/>
            </c:ext>
          </c:extLst>
        </c:ser>
        <c:ser>
          <c:idx val="1"/>
          <c:order val="1"/>
          <c:tx>
            <c:strRef>
              <c:f>'Type 1 Frekvens enkelt'!$B$236</c:f>
              <c:strCache>
                <c:ptCount val="1"/>
                <c:pt idx="0">
                  <c:v>Norge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kkurat Pro" panose="020B0504020101020102" pitchFamily="34" charset="0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'Type 1 Frekvens enkelt'!$C$234:$E$234</c:f>
              <c:strCache>
                <c:ptCount val="3"/>
                <c:pt idx="0">
                  <c:v>Ja, flere ganger</c:v>
                </c:pt>
                <c:pt idx="1">
                  <c:v>Ja, én gang</c:v>
                </c:pt>
                <c:pt idx="2">
                  <c:v>Nei, aldri</c:v>
                </c:pt>
              </c:strCache>
            </c:strRef>
          </c:cat>
          <c:val>
            <c:numRef>
              <c:f>'Type 1 Frekvens enkelt'!$C$236:$E$236</c:f>
              <c:numCache>
                <c:formatCode>0</c:formatCode>
                <c:ptCount val="3"/>
                <c:pt idx="0">
                  <c:v>6.65</c:v>
                </c:pt>
                <c:pt idx="1">
                  <c:v>8.52</c:v>
                </c:pt>
                <c:pt idx="2">
                  <c:v>84.84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E4-45E9-A492-808DD8161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68245104"/>
        <c:axId val="1336693488"/>
      </c:barChart>
      <c:catAx>
        <c:axId val="768245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kkurat Pro" panose="020B0504020101020102" pitchFamily="34" charset="0"/>
                <a:ea typeface="+mn-ea"/>
                <a:cs typeface="+mn-cs"/>
              </a:defRPr>
            </a:pPr>
            <a:endParaRPr lang="nb-NO"/>
          </a:p>
        </c:txPr>
        <c:crossAx val="1336693488"/>
        <c:crosses val="autoZero"/>
        <c:auto val="1"/>
        <c:lblAlgn val="ctr"/>
        <c:lblOffset val="100"/>
        <c:noMultiLvlLbl val="0"/>
      </c:catAx>
      <c:valAx>
        <c:axId val="1336693488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76824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40588710695019E-3"/>
          <c:y val="0.88758656034528993"/>
          <c:w val="0.59363556188238298"/>
          <c:h val="7.76072443868647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kkurat Pro" panose="020B0504020101020102" pitchFamily="34" charset="0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latin typeface="Akkurat Pro" panose="020B0504020101020102" pitchFamily="34" charset="0"/>
        </a:defRPr>
      </a:pPr>
      <a:endParaRPr lang="nb-NO"/>
    </a:p>
  </c:tx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'Type 2 Frekvens batterier'!$D$89</c:f>
              <c:strCache>
                <c:ptCount val="1"/>
                <c:pt idx="0">
                  <c:v>En gang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kkurat Pro" panose="020B0504020101020102" pitchFamily="34" charset="0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'Type 2 Frekvens batterier'!$B$90:$B$96</c:f>
              <c:strCache>
                <c:ptCount val="7"/>
                <c:pt idx="0">
                  <c:v>Tatt med deg varer fra butikk uten å betale</c:v>
                </c:pt>
                <c:pt idx="1">
                  <c:v>Vært i slåsskamp</c:v>
                </c:pt>
                <c:pt idx="2">
                  <c:v>Med vilje ødelagt eller knust vindusruter, busseter, postkasser eller lignende (gjort hærverk)</c:v>
                </c:pt>
                <c:pt idx="3">
                  <c:v>Sprayet eller tagget ulovlig på vegger, bygninger, tog, buss eller lignende</c:v>
                </c:pt>
                <c:pt idx="4">
                  <c:v>Lurt deg fra å betale på kino, idrettsstevner, buss, tog eller lignende</c:v>
                </c:pt>
                <c:pt idx="5">
                  <c:v>Vært borte en hel natt uten at dine foreldre/foresatte visste hvor du var</c:v>
                </c:pt>
                <c:pt idx="6">
                  <c:v>Skulket skolen</c:v>
                </c:pt>
              </c:strCache>
            </c:strRef>
          </c:cat>
          <c:val>
            <c:numRef>
              <c:f>'Type 2 Frekvens batterier'!$D$90:$D$96</c:f>
              <c:numCache>
                <c:formatCode>0</c:formatCode>
                <c:ptCount val="7"/>
                <c:pt idx="0">
                  <c:v>8.4499999999999993</c:v>
                </c:pt>
                <c:pt idx="1">
                  <c:v>15.49</c:v>
                </c:pt>
                <c:pt idx="2">
                  <c:v>2.82</c:v>
                </c:pt>
                <c:pt idx="3">
                  <c:v>4.2300000000000004</c:v>
                </c:pt>
                <c:pt idx="4">
                  <c:v>4.2300000000000004</c:v>
                </c:pt>
                <c:pt idx="5">
                  <c:v>8.4499999999999993</c:v>
                </c:pt>
                <c:pt idx="6">
                  <c:v>8.57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71-4C49-ACEE-C89B8550E07B}"/>
            </c:ext>
          </c:extLst>
        </c:ser>
        <c:ser>
          <c:idx val="0"/>
          <c:order val="1"/>
          <c:tx>
            <c:strRef>
              <c:f>'Type 2 Frekvens batterier'!$E$89</c:f>
              <c:strCache>
                <c:ptCount val="1"/>
                <c:pt idx="0">
                  <c:v>To eller flere ganger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71-4C49-ACEE-C89B8550E0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Akkurat Pro" panose="020B0504020101020102" pitchFamily="34" charset="0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'Type 2 Frekvens batterier'!$B$90:$B$96</c:f>
              <c:strCache>
                <c:ptCount val="7"/>
                <c:pt idx="0">
                  <c:v>Tatt med deg varer fra butikk uten å betale</c:v>
                </c:pt>
                <c:pt idx="1">
                  <c:v>Vært i slåsskamp</c:v>
                </c:pt>
                <c:pt idx="2">
                  <c:v>Med vilje ødelagt eller knust vindusruter, busseter, postkasser eller lignende (gjort hærverk)</c:v>
                </c:pt>
                <c:pt idx="3">
                  <c:v>Sprayet eller tagget ulovlig på vegger, bygninger, tog, buss eller lignende</c:v>
                </c:pt>
                <c:pt idx="4">
                  <c:v>Lurt deg fra å betale på kino, idrettsstevner, buss, tog eller lignende</c:v>
                </c:pt>
                <c:pt idx="5">
                  <c:v>Vært borte en hel natt uten at dine foreldre/foresatte visste hvor du var</c:v>
                </c:pt>
                <c:pt idx="6">
                  <c:v>Skulket skolen</c:v>
                </c:pt>
              </c:strCache>
            </c:strRef>
          </c:cat>
          <c:val>
            <c:numRef>
              <c:f>'Type 2 Frekvens batterier'!$E$90:$E$96</c:f>
              <c:numCache>
                <c:formatCode>0</c:formatCode>
                <c:ptCount val="7"/>
                <c:pt idx="0">
                  <c:v>0</c:v>
                </c:pt>
                <c:pt idx="1">
                  <c:v>14.08</c:v>
                </c:pt>
                <c:pt idx="2">
                  <c:v>1.41</c:v>
                </c:pt>
                <c:pt idx="3">
                  <c:v>1.41</c:v>
                </c:pt>
                <c:pt idx="4">
                  <c:v>16.899999999999999</c:v>
                </c:pt>
                <c:pt idx="5">
                  <c:v>2.82</c:v>
                </c:pt>
                <c:pt idx="6">
                  <c:v>14.29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71-4C49-ACEE-C89B8550E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028958816"/>
        <c:axId val="1284670464"/>
      </c:barChart>
      <c:catAx>
        <c:axId val="20289588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kkurat Pro" panose="020B0504020101020102" pitchFamily="34" charset="0"/>
                <a:ea typeface="+mn-ea"/>
                <a:cs typeface="+mn-cs"/>
              </a:defRPr>
            </a:pPr>
            <a:endParaRPr lang="nb-NO"/>
          </a:p>
        </c:txPr>
        <c:crossAx val="1284670464"/>
        <c:crosses val="autoZero"/>
        <c:auto val="1"/>
        <c:lblAlgn val="ctr"/>
        <c:lblOffset val="100"/>
        <c:noMultiLvlLbl val="0"/>
      </c:catAx>
      <c:valAx>
        <c:axId val="1284670464"/>
        <c:scaling>
          <c:orientation val="minMax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202895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907501518512017E-2"/>
          <c:y val="0.90334240430221735"/>
          <c:w val="0.63279231875054476"/>
          <c:h val="4.5105849242425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kkurat Pro" panose="020B0504020101020102" pitchFamily="34" charset="0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latin typeface="Akkurat Pro" panose="020B0504020101020102" pitchFamily="34" charset="0"/>
        </a:defRPr>
      </a:pPr>
      <a:endParaRPr lang="nb-NO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99111-4854-4ECA-A7FB-7EC4F425D734}" type="datetimeFigureOut">
              <a:rPr lang="nb-NO" smtClean="0"/>
              <a:t>03.11.2022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6E81D-099F-4428-87AF-B50924D484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1491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Svarprosent</a:t>
            </a:r>
            <a:r>
              <a:rPr lang="en-US">
                <a:cs typeface="Calibri"/>
              </a:rPr>
              <a:t>: 72 %, 71 </a:t>
            </a:r>
            <a:r>
              <a:rPr lang="en-US" err="1">
                <a:cs typeface="Calibri"/>
              </a:rPr>
              <a:t>elever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på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ungdomstrinnet</a:t>
            </a:r>
            <a:r>
              <a:rPr lang="en-US">
                <a:cs typeface="Calibri"/>
              </a:rPr>
              <a:t> deltok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6E81D-099F-4428-87AF-B50924D4841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9991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Teknologien er kommet for å bli, men hvordan håndtere den?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6E81D-099F-4428-87AF-B50924D4841E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632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23E337-D644-4E50-852F-3BACE5691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B1A9E2B-BA2E-4C61-A35A-C5D637096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B788CF2-DE5F-42DB-A7C1-A45709A1B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1281-30DE-4589-BD24-70D1B8B4CD33}" type="datetimeFigureOut">
              <a:rPr lang="nb-NO" smtClean="0"/>
              <a:t>03.11.2022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36C5C3-34E7-424B-8351-D4CB3500E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D888A71-4FFF-422B-97B1-79051D8D3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930C-2371-4AA3-A463-CDDB04E0FA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240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E2A4F5-42CD-4F8C-A6E8-8AC7F4B6D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DED07A5-12F5-4477-B8AE-139F785E7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F2CC0EE-87C5-48D5-B477-1B1BB5DF1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1281-30DE-4589-BD24-70D1B8B4CD33}" type="datetimeFigureOut">
              <a:rPr lang="nb-NO" smtClean="0"/>
              <a:t>03.11.2022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9F91E4A-BB14-402D-B2ED-8EB38FB77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8CCED67-C682-4037-AAD5-E27CA8C9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930C-2371-4AA3-A463-CDDB04E0FA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738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FE6FE63-58E6-4DA9-BC02-F841094E5B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576D9CA-6E05-4818-AA6B-57DE13C1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7FAAEDD-68D8-4A6A-9B4B-B071DF5D4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1281-30DE-4589-BD24-70D1B8B4CD33}" type="datetimeFigureOut">
              <a:rPr lang="nb-NO" smtClean="0"/>
              <a:t>03.11.2022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FAF2C80-9F5D-41E9-AB44-BBE07FED1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848E672-4F36-4C63-916A-6A26787BF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930C-2371-4AA3-A463-CDDB04E0FA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993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AB77A7-984A-4F3A-85C3-703618A84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3A7701-44C0-4C22-80FC-F8EC5A5E9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D4730F-AA48-46E6-8A18-1F0183D46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1281-30DE-4589-BD24-70D1B8B4CD33}" type="datetimeFigureOut">
              <a:rPr lang="nb-NO" smtClean="0"/>
              <a:t>03.11.2022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DC20AA2-23A6-44D5-B023-DAF4AFF59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3F886EA-BEDE-48A8-84F0-5414B811D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930C-2371-4AA3-A463-CDDB04E0FA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601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BC5E01-C0AE-458C-A3DF-EABAA61AD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559BA13-C73F-4C3B-9455-5C426FA85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61CFD72-88E1-43B1-A482-09E94DA08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1281-30DE-4589-BD24-70D1B8B4CD33}" type="datetimeFigureOut">
              <a:rPr lang="nb-NO" smtClean="0"/>
              <a:t>03.11.2022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2A9A90-6780-4DF8-B00B-BD98CE13E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B6C3C1F-6CD8-455C-B8BD-DBA38C80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930C-2371-4AA3-A463-CDDB04E0FA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788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FEF16D-3EF9-470C-BB7A-62818AE58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98FA8CF-0EB2-4352-961A-469FC12B45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01AF62-6D7C-4F91-90B7-ADDB23FC8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C510C42-8BB6-473E-B0B0-3786BBB1B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1281-30DE-4589-BD24-70D1B8B4CD33}" type="datetimeFigureOut">
              <a:rPr lang="nb-NO" smtClean="0"/>
              <a:t>03.11.2022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606AD87-0E55-491C-8318-BF73D9B1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E722AA4-0424-4833-B6C2-FBF58AA6D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930C-2371-4AA3-A463-CDDB04E0FA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7609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0AFB56-E060-4D1B-939A-5702977C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2008399-1500-4E4C-A8A6-CA5D61980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2E1329-13B4-4F9B-BEE8-D72BD98C6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E32F400-EAF6-423C-8E98-8CBAD425B0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C4404C-4CFF-4D9B-BC2C-E77107835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23D3B50-1CE4-4988-8CE5-9CA65241E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1281-30DE-4589-BD24-70D1B8B4CD33}" type="datetimeFigureOut">
              <a:rPr lang="nb-NO" smtClean="0"/>
              <a:t>03.11.2022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A250A82-AC09-40E1-964E-AD07F9626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22C8D37-68BD-4EB7-B954-DBC0D8EE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930C-2371-4AA3-A463-CDDB04E0FA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355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4F06AF-7356-4E5D-B2C0-274F4B1C2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D5BFE1C-9A89-42FB-B104-6F2599B58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1281-30DE-4589-BD24-70D1B8B4CD33}" type="datetimeFigureOut">
              <a:rPr lang="nb-NO" smtClean="0"/>
              <a:t>03.11.2022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EE118DD-686F-4E75-9DBF-B847FD2ED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95EF078-DC85-4F7F-81F8-13623951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930C-2371-4AA3-A463-CDDB04E0FA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871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A75D649-EA1A-4201-AC1C-26741319D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1281-30DE-4589-BD24-70D1B8B4CD33}" type="datetimeFigureOut">
              <a:rPr lang="nb-NO" smtClean="0"/>
              <a:t>03.11.2022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94439C9-7158-4977-9CDA-480EA655D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BB26248-8BB2-46AA-ADF2-C2E861DF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930C-2371-4AA3-A463-CDDB04E0FA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405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C5B9BF-733B-4598-887D-4B4DB6FFE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0CCC02-321F-4ED2-AFEE-79CD88E97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C6A6D2-10C8-4EE6-93C6-779D69F6A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5AED854-DFC9-41AC-9AB3-0912C5C3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1281-30DE-4589-BD24-70D1B8B4CD33}" type="datetimeFigureOut">
              <a:rPr lang="nb-NO" smtClean="0"/>
              <a:t>03.11.2022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5D99341-4E1E-4D3B-A454-5799246D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9672DE3-C683-4DD3-A02D-EE98E1A9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930C-2371-4AA3-A463-CDDB04E0FA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512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CA5FA2-6167-4041-8537-157A2CE69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38E374D-0082-42E4-8790-5A28EA8C3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88A9EF6-B527-4DC1-A389-F955EA629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8D1AC5A-20AD-4243-8137-15068B969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1281-30DE-4589-BD24-70D1B8B4CD33}" type="datetimeFigureOut">
              <a:rPr lang="nb-NO" smtClean="0"/>
              <a:t>03.11.2022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71AA27-76EC-4948-9F3F-D221FED83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76CD4DA-0C77-4133-B7A1-E09A29818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930C-2371-4AA3-A463-CDDB04E0FA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718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D89D86D-6D86-4ECF-8C7A-938315ACB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25E5D9D-91B1-4593-A50A-EB7E08204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C3A044-B3EB-4933-804F-A3078B7227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F1281-30DE-4589-BD24-70D1B8B4CD33}" type="datetimeFigureOut">
              <a:rPr lang="nb-NO" smtClean="0"/>
              <a:t>03.11.2022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8487BA4-7A7E-4BE8-BEFA-326090F98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EC94FCB-D43D-49B5-BFF1-4CD05507A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9930C-2371-4AA3-A463-CDDB04E0FA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11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84DDC84-1444-43D9-9A4B-1202267F54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473" y="129304"/>
            <a:ext cx="11907106" cy="6599392"/>
          </a:xfrm>
          <a:prstGeom prst="rect">
            <a:avLst/>
          </a:prstGeom>
          <a:effectLst>
            <a:outerShdw blurRad="812800" dist="50800" dir="5400000" algn="ctr" rotWithShape="0">
              <a:srgbClr val="000000"/>
            </a:outerShdw>
          </a:effec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4281FE38-A820-4998-BAC6-1DBDAE37AC82}"/>
              </a:ext>
            </a:extLst>
          </p:cNvPr>
          <p:cNvSpPr txBox="1"/>
          <p:nvPr/>
        </p:nvSpPr>
        <p:spPr>
          <a:xfrm>
            <a:off x="3419858" y="890488"/>
            <a:ext cx="4765353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defTabSz="316520">
              <a:defRPr/>
            </a:pPr>
            <a:r>
              <a:rPr lang="nb-NO" sz="4000">
                <a:latin typeface="Arial" panose="020B0604020202020204" pitchFamily="34" charset="0"/>
                <a:cs typeface="Arial" panose="020B0604020202020204" pitchFamily="34" charset="0"/>
              </a:rPr>
              <a:t>Ungdata 2022</a:t>
            </a:r>
            <a:endParaRPr lang="nb-NO" sz="4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E9487522-A543-48AA-8247-68ECE14042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215" y="1052496"/>
            <a:ext cx="1118585" cy="38386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1AA999D7-7652-4D72-A6F5-89245591421C}"/>
              </a:ext>
            </a:extLst>
          </p:cNvPr>
          <p:cNvSpPr txBox="1"/>
          <p:nvPr/>
        </p:nvSpPr>
        <p:spPr>
          <a:xfrm>
            <a:off x="8815526" y="6294268"/>
            <a:ext cx="3112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>
                <a:solidFill>
                  <a:schemeClr val="bg1">
                    <a:lumMod val="85000"/>
                  </a:schemeClr>
                </a:solidFill>
              </a:rPr>
              <a:t>Linda Merethe Johnsen, Ungdatakoordinator</a:t>
            </a:r>
          </a:p>
        </p:txBody>
      </p:sp>
    </p:spTree>
    <p:extLst>
      <p:ext uri="{BB962C8B-B14F-4D97-AF65-F5344CB8AC3E}">
        <p14:creationId xmlns:p14="http://schemas.microsoft.com/office/powerpoint/2010/main" val="1462447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3235E2C3-9677-4756-915B-5B5DD672FF5F}"/>
              </a:ext>
            </a:extLst>
          </p:cNvPr>
          <p:cNvSpPr txBox="1"/>
          <p:nvPr/>
        </p:nvSpPr>
        <p:spPr>
          <a:xfrm>
            <a:off x="433493" y="414714"/>
            <a:ext cx="116593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altLang="nb-NO" sz="1400" b="1">
                <a:solidFill>
                  <a:schemeClr val="tx1"/>
                </a:solidFill>
              </a:rPr>
              <a:t>Hvordan passer det som står nedenfor om deg og dine foreldre/foresatte? (Prosentandel som har svart 'passer svært godt' eller 'passer ganske godt')</a:t>
            </a:r>
            <a:endParaRPr lang="nb-NO" sz="140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933C764-8AF9-4F91-9218-FD157893B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3" y="1153378"/>
            <a:ext cx="7502156" cy="316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F2A231FD-922D-B15F-437D-6F2CCAD1F8FD}"/>
              </a:ext>
            </a:extLst>
          </p:cNvPr>
          <p:cNvSpPr txBox="1"/>
          <p:nvPr/>
        </p:nvSpPr>
        <p:spPr>
          <a:xfrm>
            <a:off x="4417398" y="4743389"/>
            <a:ext cx="6077080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Ungdom i Steigen liker å være sammen med sine foresatte, de stoler på dem og føler seg akseptert.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Tidstrenden viser at det er mindre krangling jo større ungdommen blir, i motsetning til tidligere generasjoner da trenden gjerne var motsatt.</a:t>
            </a:r>
          </a:p>
        </p:txBody>
      </p:sp>
    </p:spTree>
    <p:extLst>
      <p:ext uri="{BB962C8B-B14F-4D97-AF65-F5344CB8AC3E}">
        <p14:creationId xmlns:p14="http://schemas.microsoft.com/office/powerpoint/2010/main" val="2996894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0F96D7D0-DF01-480D-AC63-9084F355C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162" y="807138"/>
            <a:ext cx="7820405" cy="19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altLang="nb-NO" sz="1400" b="1">
                <a:latin typeface="+mn-lt"/>
              </a:rPr>
              <a:t>Vil du si at venner eller foreldre/foresatte har mest å si for deg når det gjelder valg av utdanning og yrke?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FAAC2100-DA9D-4CE7-8750-AD2134A8D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63" y="2018453"/>
            <a:ext cx="10495452" cy="410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773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72A44EC5-ED01-4B76-92E8-83678D7CA0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473" y="129304"/>
            <a:ext cx="11907106" cy="6599392"/>
          </a:xfrm>
          <a:prstGeom prst="rect">
            <a:avLst/>
          </a:prstGeom>
          <a:effectLst>
            <a:outerShdw blurRad="812800" dist="50800" dir="5400000" algn="ctr" rotWithShape="0">
              <a:srgbClr val="000000"/>
            </a:outerShdw>
          </a:effectLst>
        </p:spPr>
      </p:pic>
      <p:sp>
        <p:nvSpPr>
          <p:cNvPr id="9" name="TekstSylinder 4"/>
          <p:cNvSpPr txBox="1"/>
          <p:nvPr/>
        </p:nvSpPr>
        <p:spPr>
          <a:xfrm>
            <a:off x="9914929" y="5987841"/>
            <a:ext cx="2277071" cy="62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16520">
              <a:defRPr/>
            </a:pPr>
            <a:r>
              <a:rPr lang="nb-NO" sz="1400">
                <a:solidFill>
                  <a:srgbClr val="FFFFFF"/>
                </a:solidFill>
                <a:latin typeface="Akkurat Pro Light" panose="020B0404020101020102" pitchFamily="34" charset="0"/>
              </a:rPr>
              <a:t>Nøkkeltall</a:t>
            </a:r>
          </a:p>
          <a:p>
            <a:pPr algn="ctr" defTabSz="316520">
              <a:spcBef>
                <a:spcPts val="831"/>
              </a:spcBef>
              <a:defRPr/>
            </a:pPr>
            <a:r>
              <a:rPr lang="nb-NO" sz="1400">
                <a:solidFill>
                  <a:srgbClr val="FFFFFF"/>
                </a:solidFill>
                <a:latin typeface="Akkurat Pro" panose="020B0504020101020102" pitchFamily="34" charset="0"/>
              </a:rPr>
              <a:t>Ungdomstrinnet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08C251E-828B-480A-BFFF-603DFCFB74FF}"/>
              </a:ext>
            </a:extLst>
          </p:cNvPr>
          <p:cNvSpPr txBox="1"/>
          <p:nvPr/>
        </p:nvSpPr>
        <p:spPr>
          <a:xfrm>
            <a:off x="5042198" y="999261"/>
            <a:ext cx="2105642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nb-NO" sz="3600"/>
              <a:t>Rusmidler</a:t>
            </a:r>
          </a:p>
        </p:txBody>
      </p:sp>
    </p:spTree>
    <p:extLst>
      <p:ext uri="{BB962C8B-B14F-4D97-AF65-F5344CB8AC3E}">
        <p14:creationId xmlns:p14="http://schemas.microsoft.com/office/powerpoint/2010/main" val="914918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4301F1C2-D688-E546-43AE-2E408C1A244C}"/>
              </a:ext>
            </a:extLst>
          </p:cNvPr>
          <p:cNvSpPr txBox="1"/>
          <p:nvPr/>
        </p:nvSpPr>
        <p:spPr>
          <a:xfrm>
            <a:off x="468606" y="392945"/>
            <a:ext cx="6089226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De fleste ungdommer får ikke lov av sine foresatte/foreldre å drikke alkohol.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12% vet ikke om de får lov å drikke alkohol eller ikke.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Svarene viser at foreldre/foresattes meninger er viktig for ungdommens syn på rusmidler.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9273A32-59D1-8212-07DC-009ED7FA9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152" y="3480531"/>
            <a:ext cx="8916863" cy="319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29A03C4-79EF-16FF-5941-E9C42154B66A}"/>
              </a:ext>
            </a:extLst>
          </p:cNvPr>
          <p:cNvSpPr txBox="1"/>
          <p:nvPr/>
        </p:nvSpPr>
        <p:spPr>
          <a:xfrm>
            <a:off x="3083359" y="3024911"/>
            <a:ext cx="7245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altLang="nb-NO" sz="1200" b="1">
                <a:solidFill>
                  <a:schemeClr val="tx1"/>
                </a:solidFill>
              </a:rPr>
              <a:t>Vil du si at venner eller foreldre/foresatte har mest å si for deg når det gjelder ditt syn på bruk av rusmidler?</a:t>
            </a:r>
            <a:endParaRPr lang="nb-NO" sz="1200"/>
          </a:p>
        </p:txBody>
      </p:sp>
    </p:spTree>
    <p:extLst>
      <p:ext uri="{BB962C8B-B14F-4D97-AF65-F5344CB8AC3E}">
        <p14:creationId xmlns:p14="http://schemas.microsoft.com/office/powerpoint/2010/main" val="4078638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id="{C456A2E8-1B0B-1A43-9DA7-93D458FB5F6D}"/>
              </a:ext>
            </a:extLst>
          </p:cNvPr>
          <p:cNvSpPr/>
          <p:nvPr/>
        </p:nvSpPr>
        <p:spPr>
          <a:xfrm>
            <a:off x="4965801" y="5021681"/>
            <a:ext cx="73079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16520">
              <a:defRPr/>
            </a:pPr>
            <a:r>
              <a:rPr lang="nb-NO" sz="1000" b="1">
                <a:solidFill>
                  <a:srgbClr val="000000"/>
                </a:solidFill>
                <a:latin typeface="Akkurat Pro Regular" panose="020B0504020101020102" pitchFamily="34" charset="77"/>
                <a:cs typeface="Arial" panose="020B0604020202020204" pitchFamily="34" charset="0"/>
              </a:rPr>
              <a:t>Tidstrend i Steigen kommune. </a:t>
            </a:r>
          </a:p>
          <a:p>
            <a:pPr lvl="0" algn="ctr">
              <a:defRPr/>
            </a:pPr>
            <a:r>
              <a:rPr lang="nb-NO" sz="1000" b="1">
                <a:solidFill>
                  <a:srgbClr val="000000"/>
                </a:solidFill>
                <a:latin typeface="Akkurat Pro Regular" panose="020B0504020101020102" pitchFamily="34" charset="77"/>
                <a:cs typeface="Arial" panose="020B0604020202020204" pitchFamily="34" charset="0"/>
              </a:rPr>
              <a:t>Prosentandel av elevene på ungdomstrinnet som har vært beruset på alkohol i løpet av det siste året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466AA520-C55E-469F-AF59-0F51375918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860690"/>
              </p:ext>
            </p:extLst>
          </p:nvPr>
        </p:nvGraphicFramePr>
        <p:xfrm>
          <a:off x="4321561" y="5085062"/>
          <a:ext cx="7453483" cy="1507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A43DFD07-9828-4399-FAEC-42C424F05743}"/>
              </a:ext>
            </a:extLst>
          </p:cNvPr>
          <p:cNvSpPr txBox="1"/>
          <p:nvPr/>
        </p:nvSpPr>
        <p:spPr>
          <a:xfrm>
            <a:off x="8788400" y="480484"/>
            <a:ext cx="29866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b-NO">
              <a:latin typeface="Akkurat Pro Regular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02FDBCE-6F71-33E2-4C27-4DE84CDC1704}"/>
              </a:ext>
            </a:extLst>
          </p:cNvPr>
          <p:cNvSpPr txBox="1"/>
          <p:nvPr/>
        </p:nvSpPr>
        <p:spPr>
          <a:xfrm>
            <a:off x="6799791" y="333374"/>
            <a:ext cx="4429125" cy="42780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>
                <a:cs typeface="Calibri" panose="020F0502020204030204"/>
              </a:rPr>
              <a:t>På ungdomsskolen har de færreste begynt å drikke alkohol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>
                <a:cs typeface="Calibri" panose="020F0502020204030204"/>
              </a:rPr>
              <a:t>Alkohol er det rusmidlet med størst utbredelse blant ungdom</a:t>
            </a:r>
          </a:p>
          <a:p>
            <a:endParaRPr lang="nb-NO" sz="160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>
                <a:cs typeface="Calibri" panose="020F0502020204030204"/>
              </a:rPr>
              <a:t>Det er stor variasjon på når ungdom starter å drikke, på slutten av ungdomsskolen har 1 av 4 opplevd å vært beruset på landsbasis. </a:t>
            </a:r>
          </a:p>
          <a:p>
            <a:endParaRPr lang="nb-NO" sz="160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>
                <a:cs typeface="Calibri" panose="020F0502020204030204"/>
              </a:rPr>
              <a:t>Steigen har hatt tradisjon for tidlig rusdebut</a:t>
            </a:r>
          </a:p>
          <a:p>
            <a:endParaRPr lang="nb-NO" sz="160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>
                <a:cs typeface="Calibri" panose="020F0502020204030204"/>
              </a:rPr>
              <a:t>Tidstrenden viser en nedadgående kurve (noe feilt bilde pga. Korona?)</a:t>
            </a:r>
          </a:p>
          <a:p>
            <a:endParaRPr lang="nb-NO" sz="160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>
                <a:cs typeface="Calibri" panose="020F0502020204030204"/>
              </a:rPr>
              <a:t>Over dobbelt så mange jenter som gutter svarer at de har vært beruset siste år.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26821BD-D635-ECA1-5464-1B47E6F033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008750"/>
              </p:ext>
            </p:extLst>
          </p:nvPr>
        </p:nvGraphicFramePr>
        <p:xfrm>
          <a:off x="253956" y="330574"/>
          <a:ext cx="5232377" cy="5814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4119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id="{C456A2E8-1B0B-1A43-9DA7-93D458FB5F6D}"/>
              </a:ext>
            </a:extLst>
          </p:cNvPr>
          <p:cNvSpPr/>
          <p:nvPr/>
        </p:nvSpPr>
        <p:spPr>
          <a:xfrm>
            <a:off x="689811" y="4266521"/>
            <a:ext cx="4920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16520">
              <a:defRPr/>
            </a:pPr>
            <a:r>
              <a:rPr lang="nb-NO" sz="1000" b="1">
                <a:solidFill>
                  <a:srgbClr val="000000"/>
                </a:solidFill>
                <a:latin typeface="Akkurat Pro Regular" panose="020B0504020101020102" pitchFamily="34" charset="77"/>
                <a:cs typeface="Arial" panose="020B0604020202020204" pitchFamily="34" charset="0"/>
              </a:rPr>
              <a:t>Tidstrend i Steigen kommune. </a:t>
            </a:r>
          </a:p>
          <a:p>
            <a:pPr lvl="0">
              <a:defRPr/>
            </a:pPr>
            <a:r>
              <a:rPr lang="nb-NO" sz="1000" b="1">
                <a:solidFill>
                  <a:srgbClr val="000000"/>
                </a:solidFill>
                <a:latin typeface="Akkurat Pro Regular" panose="020B0504020101020102" pitchFamily="34" charset="77"/>
                <a:cs typeface="Arial" panose="020B0604020202020204" pitchFamily="34" charset="0"/>
              </a:rPr>
              <a:t>Prosentandel av elevene på ungdomstrinnet som røyker eller snuser ukentlig eller daglig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AE14CBD3-0E63-B346-9CD3-23AE2ADF04F4}"/>
              </a:ext>
            </a:extLst>
          </p:cNvPr>
          <p:cNvSpPr/>
          <p:nvPr/>
        </p:nvSpPr>
        <p:spPr>
          <a:xfrm>
            <a:off x="691448" y="400673"/>
            <a:ext cx="44617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b-NO" sz="1400" b="1">
                <a:solidFill>
                  <a:srgbClr val="000000"/>
                </a:solidFill>
                <a:latin typeface="Akkurat Pro Regular" panose="020B0504020101020102" pitchFamily="34" charset="77"/>
                <a:cs typeface="Arial" panose="020B0604020202020204" pitchFamily="34" charset="0"/>
              </a:rPr>
              <a:t>Snuser du? </a:t>
            </a:r>
            <a:r>
              <a:rPr lang="nb-NO" sz="1400">
                <a:solidFill>
                  <a:srgbClr val="000000"/>
                </a:solidFill>
                <a:latin typeface="Akkurat Pro Regular" panose="020B0504020101020102" pitchFamily="34" charset="77"/>
                <a:cs typeface="Arial" panose="020B0604020202020204" pitchFamily="34" charset="0"/>
              </a:rPr>
              <a:t>Prosent i Steigen kommune og nasjonalt</a:t>
            </a:r>
          </a:p>
        </p:txBody>
      </p:sp>
      <p:graphicFrame>
        <p:nvGraphicFramePr>
          <p:cNvPr id="26" name="Diagram 17">
            <a:extLst>
              <a:ext uri="{FF2B5EF4-FFF2-40B4-BE49-F238E27FC236}">
                <a16:creationId xmlns:a16="http://schemas.microsoft.com/office/drawing/2014/main" id="{605F4225-0C4D-40DF-88D4-6CA3498DF6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942964"/>
              </p:ext>
            </p:extLst>
          </p:nvPr>
        </p:nvGraphicFramePr>
        <p:xfrm>
          <a:off x="1041345" y="949382"/>
          <a:ext cx="4788974" cy="3134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8112540D-F417-4771-B36E-0ED1030458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836343"/>
              </p:ext>
            </p:extLst>
          </p:nvPr>
        </p:nvGraphicFramePr>
        <p:xfrm>
          <a:off x="689811" y="4794072"/>
          <a:ext cx="5141494" cy="1661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kstSylinder 1">
            <a:extLst>
              <a:ext uri="{FF2B5EF4-FFF2-40B4-BE49-F238E27FC236}">
                <a16:creationId xmlns:a16="http://schemas.microsoft.com/office/drawing/2014/main" id="{DAB6D393-A9D4-8FBF-4810-9EAC9D4C8932}"/>
              </a:ext>
            </a:extLst>
          </p:cNvPr>
          <p:cNvSpPr txBox="1"/>
          <p:nvPr/>
        </p:nvSpPr>
        <p:spPr>
          <a:xfrm>
            <a:off x="6688452" y="436185"/>
            <a:ext cx="433614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b-NO" sz="1600">
                <a:cs typeface="Calibri" panose="020F0502020204030204"/>
              </a:rPr>
              <a:t>Bruken av røyk og snus har hatt og har en nedadgående trend</a:t>
            </a:r>
          </a:p>
          <a:p>
            <a:endParaRPr lang="nb-NO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b-NO" sz="1600">
                <a:ea typeface="+mn-lt"/>
                <a:cs typeface="+mn-lt"/>
              </a:rPr>
              <a:t>Like mange gutter som jenter snuser</a:t>
            </a:r>
          </a:p>
          <a:p>
            <a:pPr marL="285750" indent="-285750">
              <a:buFont typeface="Arial"/>
              <a:buChar char="•"/>
            </a:pPr>
            <a:endParaRPr lang="nb-NO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nb-NO" sz="1600">
                <a:ea typeface="+mn-lt"/>
                <a:cs typeface="+mn-lt"/>
              </a:rPr>
              <a:t>Ingen av ungdommene har brukt hasj eller marihuana siste år</a:t>
            </a:r>
            <a:endParaRPr lang="en-US" sz="1600">
              <a:ea typeface="+mn-lt"/>
              <a:cs typeface="+mn-lt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nb-NO" sz="1600">
                <a:ea typeface="+mn-lt"/>
                <a:cs typeface="+mn-lt"/>
              </a:rPr>
              <a:t>Få ungdommer har fått tilbud om dette.</a:t>
            </a:r>
            <a:endParaRPr lang="en-US" sz="1600">
              <a:ea typeface="+mn-lt"/>
              <a:cs typeface="+mn-lt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nb-NO" sz="1600">
                <a:ea typeface="+mn-lt"/>
                <a:cs typeface="+mn-lt"/>
              </a:rPr>
              <a:t>Tidstrenden er nedadgående</a:t>
            </a:r>
            <a:endParaRPr lang="nb-NO">
              <a:cs typeface="Calibri" panose="020F0502020204030204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24A0FA7-5A78-BCE0-7642-653EF8B732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4047521"/>
              </p:ext>
            </p:extLst>
          </p:nvPr>
        </p:nvGraphicFramePr>
        <p:xfrm>
          <a:off x="7113224" y="3834752"/>
          <a:ext cx="4463125" cy="2782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53CB25AC-6A34-6970-0240-F2CAB85BE3C4}"/>
              </a:ext>
            </a:extLst>
          </p:cNvPr>
          <p:cNvSpPr txBox="1"/>
          <p:nvPr/>
        </p:nvSpPr>
        <p:spPr>
          <a:xfrm>
            <a:off x="7005734" y="3514530"/>
            <a:ext cx="487524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200" b="1">
                <a:latin typeface="Akkurat Pro Regular"/>
                <a:ea typeface="+mn-lt"/>
                <a:cs typeface="+mn-lt"/>
              </a:rPr>
              <a:t>Har du i løpet av det siste året blitt tilbudt hasj eller marihuana? </a:t>
            </a:r>
            <a:r>
              <a:rPr lang="nb-NO" sz="1200">
                <a:latin typeface="Akkurat Pro Regular"/>
                <a:ea typeface="+mn-lt"/>
                <a:cs typeface="+mn-lt"/>
              </a:rPr>
              <a:t>Steigen kommune og nasjonalt</a:t>
            </a:r>
            <a:endParaRPr lang="nb-NO" sz="1200">
              <a:latin typeface="Akkurat Pr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43219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BB96403C-9185-415A-8789-C1C02C6A2C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447" y="129304"/>
            <a:ext cx="11907106" cy="6599392"/>
          </a:xfrm>
          <a:prstGeom prst="rect">
            <a:avLst/>
          </a:prstGeom>
          <a:effectLst>
            <a:outerShdw blurRad="812800" dist="50800" dir="5400000" algn="ctr" rotWithShape="0">
              <a:srgbClr val="000000"/>
            </a:outerShdw>
          </a:effec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1CE303-38E9-465A-8620-8C019E985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1394" y="1003015"/>
            <a:ext cx="1658647" cy="600514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600"/>
              <a:t>Venner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7438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94F85218-9575-5522-20ED-260B1BAA5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323" y="3969296"/>
            <a:ext cx="7158892" cy="2856407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B980288C-2BE2-1ED8-CFA3-970104F310F9}"/>
              </a:ext>
            </a:extLst>
          </p:cNvPr>
          <p:cNvSpPr txBox="1"/>
          <p:nvPr/>
        </p:nvSpPr>
        <p:spPr>
          <a:xfrm>
            <a:off x="322384" y="273538"/>
            <a:ext cx="7610230" cy="3054169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28600">
              <a:lnSpc>
                <a:spcPct val="90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Det er </a:t>
            </a:r>
            <a:r>
              <a:rPr lang="en-US" dirty="0" err="1">
                <a:ea typeface="+mn-lt"/>
                <a:cs typeface="+mn-lt"/>
              </a:rPr>
              <a:t>færre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Steigen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ungdom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som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sier</a:t>
            </a:r>
            <a:r>
              <a:rPr lang="en-US" dirty="0">
                <a:ea typeface="+mn-lt"/>
                <a:cs typeface="+mn-lt"/>
              </a:rPr>
              <a:t> at de </a:t>
            </a:r>
            <a:r>
              <a:rPr lang="en-US" dirty="0" err="1">
                <a:ea typeface="+mn-lt"/>
                <a:cs typeface="+mn-lt"/>
              </a:rPr>
              <a:t>har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minst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fortrolig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venn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enn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ungdommer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på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landsbasis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som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svarer</a:t>
            </a:r>
            <a:r>
              <a:rPr lang="en-US" dirty="0">
                <a:ea typeface="+mn-lt"/>
                <a:cs typeface="+mn-lt"/>
              </a:rPr>
              <a:t> det </a:t>
            </a:r>
            <a:r>
              <a:rPr lang="en-US" dirty="0" err="1">
                <a:ea typeface="+mn-lt"/>
                <a:cs typeface="+mn-lt"/>
              </a:rPr>
              <a:t>samme</a:t>
            </a:r>
            <a:r>
              <a:rPr lang="en-US" dirty="0">
                <a:ea typeface="+mn-lt"/>
                <a:cs typeface="+mn-lt"/>
              </a:rPr>
              <a:t>. </a:t>
            </a:r>
          </a:p>
          <a:p>
            <a:pPr marL="57150">
              <a:lnSpc>
                <a:spcPct val="90000"/>
              </a:lnSpc>
              <a:spcAft>
                <a:spcPts val="800"/>
              </a:spcAft>
            </a:pPr>
            <a:endParaRPr lang="en-US">
              <a:ea typeface="+mn-lt"/>
              <a:cs typeface="+mn-lt"/>
            </a:endParaRPr>
          </a:p>
          <a:p>
            <a:pPr marL="285750" indent="-228600">
              <a:lnSpc>
                <a:spcPct val="90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Flere </a:t>
            </a:r>
            <a:r>
              <a:rPr lang="en-US" dirty="0" err="1">
                <a:ea typeface="+mn-lt"/>
                <a:cs typeface="+mn-lt"/>
              </a:rPr>
              <a:t>jenter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enn</a:t>
            </a:r>
            <a:r>
              <a:rPr lang="en-US" dirty="0">
                <a:ea typeface="+mn-lt"/>
                <a:cs typeface="+mn-lt"/>
              </a:rPr>
              <a:t> gutter </a:t>
            </a:r>
            <a:r>
              <a:rPr lang="en-US" dirty="0" err="1">
                <a:ea typeface="+mn-lt"/>
                <a:cs typeface="+mn-lt"/>
              </a:rPr>
              <a:t>oppgir</a:t>
            </a:r>
            <a:r>
              <a:rPr lang="en-US" dirty="0">
                <a:ea typeface="+mn-lt"/>
                <a:cs typeface="+mn-lt"/>
              </a:rPr>
              <a:t> at de </a:t>
            </a:r>
            <a:r>
              <a:rPr lang="en-US" dirty="0" err="1">
                <a:ea typeface="+mn-lt"/>
                <a:cs typeface="+mn-lt"/>
              </a:rPr>
              <a:t>har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fortrolig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venn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800"/>
              </a:spcAft>
              <a:buFont typeface="Arial,Sans-Serif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28600">
              <a:lnSpc>
                <a:spcPct val="90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11 % </a:t>
            </a:r>
            <a:r>
              <a:rPr lang="en-US" dirty="0" err="1">
                <a:ea typeface="+mn-lt"/>
                <a:cs typeface="+mn-lt"/>
              </a:rPr>
              <a:t>sier</a:t>
            </a:r>
            <a:r>
              <a:rPr lang="en-US" dirty="0">
                <a:ea typeface="+mn-lt"/>
                <a:cs typeface="+mn-lt"/>
              </a:rPr>
              <a:t> at de </a:t>
            </a:r>
            <a:r>
              <a:rPr lang="en-US" dirty="0" err="1">
                <a:ea typeface="+mn-lt"/>
                <a:cs typeface="+mn-lt"/>
              </a:rPr>
              <a:t>ikke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har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noen</a:t>
            </a:r>
            <a:r>
              <a:rPr lang="en-US" dirty="0">
                <a:ea typeface="+mn-lt"/>
                <a:cs typeface="+mn-lt"/>
              </a:rPr>
              <a:t> å </a:t>
            </a:r>
            <a:r>
              <a:rPr lang="en-US" dirty="0" err="1">
                <a:ea typeface="+mn-lt"/>
                <a:cs typeface="+mn-lt"/>
              </a:rPr>
              <a:t>være</a:t>
            </a:r>
            <a:r>
              <a:rPr lang="en-US" dirty="0">
                <a:ea typeface="+mn-lt"/>
                <a:cs typeface="+mn-lt"/>
              </a:rPr>
              <a:t> med </a:t>
            </a:r>
            <a:r>
              <a:rPr lang="en-US" dirty="0" err="1">
                <a:ea typeface="+mn-lt"/>
                <a:cs typeface="+mn-lt"/>
              </a:rPr>
              <a:t>på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fritiden</a:t>
            </a:r>
            <a:r>
              <a:rPr lang="en-US" dirty="0">
                <a:ea typeface="+mn-lt"/>
                <a:cs typeface="+mn-lt"/>
              </a:rPr>
              <a:t>. </a:t>
            </a:r>
          </a:p>
          <a:p>
            <a:pPr marL="285750" indent="-228600">
              <a:lnSpc>
                <a:spcPct val="90000"/>
              </a:lnSpc>
              <a:spcAft>
                <a:spcPts val="800"/>
              </a:spcAft>
              <a:buFont typeface="Arial,Sans-Serif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28600">
              <a:lnSpc>
                <a:spcPct val="90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4 % </a:t>
            </a:r>
            <a:r>
              <a:rPr lang="en-US" dirty="0" err="1">
                <a:ea typeface="+mn-lt"/>
                <a:cs typeface="+mn-lt"/>
              </a:rPr>
              <a:t>sier</a:t>
            </a:r>
            <a:r>
              <a:rPr lang="en-US" dirty="0">
                <a:ea typeface="+mn-lt"/>
                <a:cs typeface="+mn-lt"/>
              </a:rPr>
              <a:t> at de </a:t>
            </a:r>
            <a:r>
              <a:rPr lang="en-US" dirty="0" err="1">
                <a:ea typeface="+mn-lt"/>
                <a:cs typeface="+mn-lt"/>
              </a:rPr>
              <a:t>ikke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har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noen</a:t>
            </a:r>
            <a:r>
              <a:rPr lang="en-US" dirty="0">
                <a:ea typeface="+mn-lt"/>
                <a:cs typeface="+mn-lt"/>
              </a:rPr>
              <a:t> å </a:t>
            </a:r>
            <a:r>
              <a:rPr lang="en-US" dirty="0" err="1">
                <a:ea typeface="+mn-lt"/>
                <a:cs typeface="+mn-lt"/>
              </a:rPr>
              <a:t>være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sammen</a:t>
            </a:r>
            <a:r>
              <a:rPr lang="en-US" dirty="0">
                <a:ea typeface="+mn-lt"/>
                <a:cs typeface="+mn-lt"/>
              </a:rPr>
              <a:t> med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friminuttene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på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skolen</a:t>
            </a:r>
            <a:r>
              <a:rPr lang="en-US" dirty="0">
                <a:ea typeface="+mn-lt"/>
                <a:cs typeface="+mn-lt"/>
              </a:rPr>
              <a:t>.</a:t>
            </a:r>
            <a:endParaRPr lang="nb-NO" dirty="0">
              <a:ea typeface="+mn-lt"/>
              <a:cs typeface="+mn-lt"/>
            </a:endParaRPr>
          </a:p>
          <a:p>
            <a:pPr marL="742950" lvl="1" indent="-228600">
              <a:lnSpc>
                <a:spcPct val="90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100 % av </a:t>
            </a:r>
            <a:r>
              <a:rPr lang="en-US" dirty="0" err="1">
                <a:ea typeface="+mn-lt"/>
                <a:cs typeface="+mn-lt"/>
              </a:rPr>
              <a:t>guttene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sier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har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noen</a:t>
            </a:r>
            <a:r>
              <a:rPr lang="en-US" dirty="0">
                <a:ea typeface="+mn-lt"/>
                <a:cs typeface="+mn-lt"/>
              </a:rPr>
              <a:t> å </a:t>
            </a:r>
            <a:r>
              <a:rPr lang="en-US" dirty="0" err="1">
                <a:ea typeface="+mn-lt"/>
                <a:cs typeface="+mn-lt"/>
              </a:rPr>
              <a:t>være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sammen</a:t>
            </a:r>
            <a:r>
              <a:rPr lang="en-US" dirty="0">
                <a:ea typeface="+mn-lt"/>
                <a:cs typeface="+mn-lt"/>
              </a:rPr>
              <a:t> med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friminuttene</a:t>
            </a:r>
            <a:r>
              <a:rPr lang="en-US" dirty="0">
                <a:ea typeface="+mn-lt"/>
                <a:cs typeface="+mn-lt"/>
              </a:rPr>
              <a:t>.</a:t>
            </a:r>
            <a:endParaRPr lang="nb-NO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5597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2596AB7D-31D8-75F3-314C-B731C3BAE8FC}"/>
              </a:ext>
            </a:extLst>
          </p:cNvPr>
          <p:cNvSpPr txBox="1"/>
          <p:nvPr/>
        </p:nvSpPr>
        <p:spPr>
          <a:xfrm>
            <a:off x="239602" y="991832"/>
            <a:ext cx="3886934" cy="5426101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28600">
              <a:lnSpc>
                <a:spcPct val="90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Flere </a:t>
            </a:r>
            <a:r>
              <a:rPr lang="en-US" dirty="0" err="1">
                <a:ea typeface="+mn-lt"/>
                <a:cs typeface="+mn-lt"/>
              </a:rPr>
              <a:t>jenter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enn</a:t>
            </a:r>
            <a:r>
              <a:rPr lang="en-US" dirty="0">
                <a:ea typeface="+mn-lt"/>
                <a:cs typeface="+mn-lt"/>
              </a:rPr>
              <a:t> gutter </a:t>
            </a:r>
            <a:r>
              <a:rPr lang="en-US" dirty="0" err="1">
                <a:ea typeface="+mn-lt"/>
                <a:cs typeface="+mn-lt"/>
              </a:rPr>
              <a:t>har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vært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hjemme</a:t>
            </a:r>
            <a:r>
              <a:rPr lang="en-US" dirty="0">
                <a:ea typeface="+mn-lt"/>
                <a:cs typeface="+mn-lt"/>
              </a:rPr>
              <a:t> med </a:t>
            </a:r>
            <a:r>
              <a:rPr lang="en-US" dirty="0" err="1">
                <a:ea typeface="+mn-lt"/>
                <a:cs typeface="+mn-lt"/>
              </a:rPr>
              <a:t>venner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siste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uken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800"/>
              </a:spcAft>
              <a:buFont typeface="Arial,Sans-Serif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28600">
              <a:lnSpc>
                <a:spcPct val="90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En </a:t>
            </a:r>
            <a:r>
              <a:rPr lang="en-US" dirty="0" err="1">
                <a:ea typeface="+mn-lt"/>
                <a:cs typeface="+mn-lt"/>
              </a:rPr>
              <a:t>stor</a:t>
            </a:r>
            <a:r>
              <a:rPr lang="en-US" dirty="0">
                <a:ea typeface="+mn-lt"/>
                <a:cs typeface="+mn-lt"/>
              </a:rPr>
              <a:t> del av </a:t>
            </a:r>
            <a:r>
              <a:rPr lang="en-US" dirty="0" err="1">
                <a:ea typeface="+mn-lt"/>
                <a:cs typeface="+mn-lt"/>
              </a:rPr>
              <a:t>ungdommene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oppgir</a:t>
            </a:r>
            <a:r>
              <a:rPr lang="en-US" dirty="0">
                <a:ea typeface="+mn-lt"/>
                <a:cs typeface="+mn-lt"/>
              </a:rPr>
              <a:t> å ha </a:t>
            </a:r>
            <a:r>
              <a:rPr lang="en-US" dirty="0" err="1">
                <a:ea typeface="+mn-lt"/>
                <a:cs typeface="+mn-lt"/>
              </a:rPr>
              <a:t>vært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sosial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på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nett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siste</a:t>
            </a:r>
            <a:r>
              <a:rPr lang="en-US" dirty="0">
                <a:ea typeface="+mn-lt"/>
                <a:cs typeface="+mn-lt"/>
              </a:rPr>
              <a:t> uke, 88 %</a:t>
            </a:r>
          </a:p>
          <a:p>
            <a:pPr marL="285750" indent="-228600">
              <a:lnSpc>
                <a:spcPct val="90000"/>
              </a:lnSpc>
              <a:spcAft>
                <a:spcPts val="800"/>
              </a:spcAft>
              <a:buFont typeface="Arial,Sans-Serif"/>
              <a:buChar char="•"/>
            </a:pPr>
            <a:endParaRPr lang="en-US">
              <a:ea typeface="+mn-lt"/>
              <a:cs typeface="+mn-lt"/>
            </a:endParaRPr>
          </a:p>
          <a:p>
            <a:pPr marL="342900" indent="-285750">
              <a:lnSpc>
                <a:spcPct val="90000"/>
              </a:lnSpc>
              <a:spcAft>
                <a:spcPts val="800"/>
              </a:spcAft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En </a:t>
            </a:r>
            <a:r>
              <a:rPr lang="en-US" dirty="0" err="1">
                <a:ea typeface="+mn-lt"/>
                <a:cs typeface="+mn-lt"/>
              </a:rPr>
              <a:t>stor</a:t>
            </a:r>
            <a:r>
              <a:rPr lang="en-US" dirty="0">
                <a:ea typeface="+mn-lt"/>
                <a:cs typeface="+mn-lt"/>
              </a:rPr>
              <a:t> del av </a:t>
            </a:r>
            <a:r>
              <a:rPr lang="en-US" dirty="0" err="1">
                <a:ea typeface="+mn-lt"/>
                <a:cs typeface="+mn-lt"/>
              </a:rPr>
              <a:t>ungdommene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oppgir</a:t>
            </a:r>
            <a:r>
              <a:rPr lang="en-US" dirty="0">
                <a:ea typeface="+mn-lt"/>
                <a:cs typeface="+mn-lt"/>
              </a:rPr>
              <a:t> å ha spilt </a:t>
            </a:r>
            <a:r>
              <a:rPr lang="en-US" dirty="0" err="1">
                <a:ea typeface="+mn-lt"/>
                <a:cs typeface="+mn-lt"/>
              </a:rPr>
              <a:t>onlinespill</a:t>
            </a:r>
            <a:r>
              <a:rPr lang="en-US" dirty="0">
                <a:ea typeface="+mn-lt"/>
                <a:cs typeface="+mn-lt"/>
              </a:rPr>
              <a:t> med </a:t>
            </a:r>
            <a:r>
              <a:rPr lang="en-US" dirty="0" err="1">
                <a:ea typeface="+mn-lt"/>
                <a:cs typeface="+mn-lt"/>
              </a:rPr>
              <a:t>andre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på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nett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siste</a:t>
            </a:r>
            <a:r>
              <a:rPr lang="en-US" dirty="0">
                <a:ea typeface="+mn-lt"/>
                <a:cs typeface="+mn-lt"/>
              </a:rPr>
              <a:t> uke, 64 %</a:t>
            </a:r>
          </a:p>
          <a:p>
            <a:pPr marL="342900" indent="-285750">
              <a:lnSpc>
                <a:spcPct val="90000"/>
              </a:lnSpc>
              <a:spcAft>
                <a:spcPts val="800"/>
              </a:spcAft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26 % av </a:t>
            </a:r>
            <a:r>
              <a:rPr lang="en-US" dirty="0" err="1">
                <a:ea typeface="+mn-lt"/>
                <a:cs typeface="+mn-lt"/>
              </a:rPr>
              <a:t>ungdommene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oppgir</a:t>
            </a:r>
            <a:r>
              <a:rPr lang="en-US" dirty="0">
                <a:ea typeface="+mn-lt"/>
                <a:cs typeface="+mn-lt"/>
              </a:rPr>
              <a:t> å ha </a:t>
            </a:r>
            <a:r>
              <a:rPr lang="en-US" dirty="0" err="1">
                <a:ea typeface="+mn-lt"/>
                <a:cs typeface="+mn-lt"/>
              </a:rPr>
              <a:t>vært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plaget</a:t>
            </a:r>
            <a:r>
              <a:rPr lang="en-US" dirty="0">
                <a:ea typeface="+mn-lt"/>
                <a:cs typeface="+mn-lt"/>
              </a:rPr>
              <a:t> av </a:t>
            </a:r>
            <a:r>
              <a:rPr lang="en-US" dirty="0" err="1">
                <a:ea typeface="+mn-lt"/>
                <a:cs typeface="+mn-lt"/>
              </a:rPr>
              <a:t>ensomhet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siste</a:t>
            </a:r>
            <a:r>
              <a:rPr lang="en-US" dirty="0">
                <a:ea typeface="+mn-lt"/>
                <a:cs typeface="+mn-lt"/>
              </a:rPr>
              <a:t> uke.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Flere </a:t>
            </a:r>
            <a:r>
              <a:rPr lang="en-US" dirty="0" err="1">
                <a:ea typeface="+mn-lt"/>
                <a:cs typeface="+mn-lt"/>
              </a:rPr>
              <a:t>jenter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enn</a:t>
            </a:r>
            <a:r>
              <a:rPr lang="en-US" dirty="0">
                <a:ea typeface="+mn-lt"/>
                <a:cs typeface="+mn-lt"/>
              </a:rPr>
              <a:t> gutter er </a:t>
            </a:r>
            <a:r>
              <a:rPr lang="en-US" dirty="0" err="1">
                <a:ea typeface="+mn-lt"/>
                <a:cs typeface="+mn-lt"/>
              </a:rPr>
              <a:t>plaget</a:t>
            </a:r>
            <a:r>
              <a:rPr lang="en-US" dirty="0">
                <a:ea typeface="+mn-lt"/>
                <a:cs typeface="+mn-lt"/>
              </a:rPr>
              <a:t> av </a:t>
            </a:r>
            <a:r>
              <a:rPr lang="en-US" dirty="0" err="1">
                <a:ea typeface="+mn-lt"/>
                <a:cs typeface="+mn-lt"/>
              </a:rPr>
              <a:t>ensomhet</a:t>
            </a:r>
            <a:r>
              <a:rPr lang="en-US" dirty="0">
                <a:ea typeface="+mn-lt"/>
                <a:cs typeface="+mn-lt"/>
              </a:rPr>
              <a:t>. </a:t>
            </a: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800"/>
              </a:spcAft>
              <a:buFont typeface="Arial,Sans-Serif"/>
              <a:buChar char="•"/>
            </a:pPr>
            <a:endParaRPr lang="en-US">
              <a:cs typeface="Calibri"/>
            </a:endParaRPr>
          </a:p>
        </p:txBody>
      </p:sp>
      <p:pic>
        <p:nvPicPr>
          <p:cNvPr id="3" name="Bilde 3">
            <a:extLst>
              <a:ext uri="{FF2B5EF4-FFF2-40B4-BE49-F238E27FC236}">
                <a16:creationId xmlns:a16="http://schemas.microsoft.com/office/drawing/2014/main" id="{475F23CD-A277-A2B8-D10D-572D1BFF2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861" y="1475126"/>
            <a:ext cx="7838277" cy="389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93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39F27056-740C-4452-8332-521E697A68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473" y="129304"/>
            <a:ext cx="11907106" cy="6599392"/>
          </a:xfrm>
          <a:prstGeom prst="rect">
            <a:avLst/>
          </a:prstGeom>
          <a:effectLst>
            <a:outerShdw blurRad="812800" dist="50800" dir="5400000" algn="ctr" rotWithShape="0">
              <a:srgbClr val="000000"/>
            </a:outerShdw>
          </a:effec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6F3EE0A-E04E-4F5C-9955-FB226FA900F7}"/>
              </a:ext>
            </a:extLst>
          </p:cNvPr>
          <p:cNvSpPr txBox="1"/>
          <p:nvPr/>
        </p:nvSpPr>
        <p:spPr>
          <a:xfrm>
            <a:off x="2928239" y="1018536"/>
            <a:ext cx="6299573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nb-NO" sz="3600"/>
              <a:t>Regelbrudd, vold og trakassering</a:t>
            </a:r>
          </a:p>
        </p:txBody>
      </p:sp>
    </p:spTree>
    <p:extLst>
      <p:ext uri="{BB962C8B-B14F-4D97-AF65-F5344CB8AC3E}">
        <p14:creationId xmlns:p14="http://schemas.microsoft.com/office/powerpoint/2010/main" val="159696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2BDFCE2B-E717-4798-A053-5EE072D6F9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473" y="129304"/>
            <a:ext cx="11907106" cy="6599392"/>
          </a:xfrm>
          <a:prstGeom prst="rect">
            <a:avLst/>
          </a:prstGeom>
          <a:effectLst>
            <a:outerShdw blurRad="812800" dist="50800" dir="5400000" algn="ctr" rotWithShape="0">
              <a:srgbClr val="000000"/>
            </a:outerShdw>
          </a:effec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65CE0A65-8FA6-48E9-88AF-C2B07F66A937}"/>
              </a:ext>
            </a:extLst>
          </p:cNvPr>
          <p:cNvSpPr txBox="1"/>
          <p:nvPr/>
        </p:nvSpPr>
        <p:spPr>
          <a:xfrm>
            <a:off x="5432312" y="990043"/>
            <a:ext cx="1285042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nb-NO" sz="3600"/>
              <a:t>Fritid</a:t>
            </a:r>
          </a:p>
        </p:txBody>
      </p:sp>
    </p:spTree>
    <p:extLst>
      <p:ext uri="{BB962C8B-B14F-4D97-AF65-F5344CB8AC3E}">
        <p14:creationId xmlns:p14="http://schemas.microsoft.com/office/powerpoint/2010/main" val="1507216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3">
            <a:extLst>
              <a:ext uri="{FF2B5EF4-FFF2-40B4-BE49-F238E27FC236}">
                <a16:creationId xmlns:a16="http://schemas.microsoft.com/office/drawing/2014/main" id="{CC4627EB-720B-B822-7135-94D61EFF28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0136144"/>
              </p:ext>
            </p:extLst>
          </p:nvPr>
        </p:nvGraphicFramePr>
        <p:xfrm>
          <a:off x="5606288" y="577851"/>
          <a:ext cx="6584098" cy="5518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F5BB05C-B394-6BD0-FAAE-E7D859AFB514}"/>
              </a:ext>
            </a:extLst>
          </p:cNvPr>
          <p:cNvSpPr txBox="1"/>
          <p:nvPr/>
        </p:nvSpPr>
        <p:spPr>
          <a:xfrm>
            <a:off x="474133" y="499533"/>
            <a:ext cx="4783666" cy="5755422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Segoe UI"/>
              </a:rPr>
              <a:t>​</a:t>
            </a:r>
          </a:p>
          <a:p>
            <a:pPr>
              <a:buChar char="•"/>
            </a:pPr>
            <a:r>
              <a:rPr lang="en-US" sz="1600">
                <a:cs typeface="Arial"/>
              </a:rPr>
              <a:t>De </a:t>
            </a:r>
            <a:r>
              <a:rPr lang="en-US" sz="1600" err="1">
                <a:cs typeface="Arial"/>
              </a:rPr>
              <a:t>fleste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unge</a:t>
            </a:r>
            <a:r>
              <a:rPr lang="en-US" sz="1600">
                <a:cs typeface="Arial"/>
              </a:rPr>
              <a:t> er </a:t>
            </a:r>
            <a:r>
              <a:rPr lang="en-US" sz="1600" err="1">
                <a:cs typeface="Arial"/>
              </a:rPr>
              <a:t>lovlydig</a:t>
            </a:r>
            <a:r>
              <a:rPr lang="en-US" sz="1600">
                <a:cs typeface="Arial"/>
              </a:rPr>
              <a:t>. Det er </a:t>
            </a:r>
            <a:r>
              <a:rPr lang="en-US" sz="1600" err="1">
                <a:cs typeface="Arial"/>
              </a:rPr>
              <a:t>en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liten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andel</a:t>
            </a:r>
            <a:r>
              <a:rPr lang="en-US" sz="1600">
                <a:cs typeface="Arial"/>
              </a:rPr>
              <a:t> </a:t>
            </a:r>
            <a:r>
              <a:rPr lang="en-US" sz="1600" err="1">
                <a:cs typeface="Arial"/>
              </a:rPr>
              <a:t>som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står</a:t>
            </a:r>
            <a:r>
              <a:rPr lang="en-US" sz="1600">
                <a:cs typeface="Arial"/>
              </a:rPr>
              <a:t> for det </a:t>
            </a:r>
            <a:r>
              <a:rPr lang="en-US" sz="1600" err="1">
                <a:cs typeface="Arial"/>
              </a:rPr>
              <a:t>meste</a:t>
            </a:r>
            <a:r>
              <a:rPr lang="en-US" sz="1600">
                <a:cs typeface="Arial"/>
              </a:rPr>
              <a:t> av </a:t>
            </a:r>
            <a:r>
              <a:rPr lang="en-US" sz="1600" err="1">
                <a:cs typeface="Arial"/>
              </a:rPr>
              <a:t>lovbruddene</a:t>
            </a:r>
            <a:r>
              <a:rPr lang="en-US" sz="1600">
                <a:cs typeface="Arial"/>
              </a:rPr>
              <a:t>. 19 </a:t>
            </a:r>
            <a:r>
              <a:rPr lang="en-US" sz="1600" err="1">
                <a:cs typeface="Arial"/>
              </a:rPr>
              <a:t>åringene</a:t>
            </a:r>
            <a:r>
              <a:rPr lang="en-US" sz="1600">
                <a:cs typeface="Arial"/>
              </a:rPr>
              <a:t> topper </a:t>
            </a:r>
            <a:r>
              <a:rPr lang="en-US" sz="1600" err="1">
                <a:cs typeface="Arial"/>
              </a:rPr>
              <a:t>kriminalstatistikken</a:t>
            </a:r>
            <a:r>
              <a:rPr lang="en-US" sz="1600">
                <a:cs typeface="Arial"/>
              </a:rPr>
              <a:t>​</a:t>
            </a:r>
          </a:p>
          <a:p>
            <a:r>
              <a:rPr lang="en-US" sz="1600">
                <a:cs typeface="Segoe UI"/>
              </a:rPr>
              <a:t>​</a:t>
            </a:r>
          </a:p>
          <a:p>
            <a:pPr>
              <a:buChar char="•"/>
            </a:pPr>
            <a:r>
              <a:rPr lang="en-US" sz="1600">
                <a:cs typeface="Arial"/>
              </a:rPr>
              <a:t>I </a:t>
            </a:r>
            <a:r>
              <a:rPr lang="en-US" sz="1600" err="1">
                <a:cs typeface="Arial"/>
              </a:rPr>
              <a:t>Steigen</a:t>
            </a:r>
            <a:r>
              <a:rPr lang="en-US" sz="1600">
                <a:cs typeface="Arial"/>
              </a:rPr>
              <a:t> er det </a:t>
            </a:r>
            <a:r>
              <a:rPr lang="en-US" sz="1600" err="1">
                <a:cs typeface="Arial"/>
              </a:rPr>
              <a:t>registrert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svært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få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anmeldelser</a:t>
            </a:r>
            <a:r>
              <a:rPr lang="en-US" sz="1600">
                <a:cs typeface="Arial"/>
              </a:rPr>
              <a:t> med </a:t>
            </a:r>
            <a:r>
              <a:rPr lang="en-US" sz="1600" err="1">
                <a:cs typeface="Arial"/>
              </a:rPr>
              <a:t>alvorlige</a:t>
            </a:r>
            <a:r>
              <a:rPr lang="en-US" sz="1600">
                <a:cs typeface="Arial"/>
              </a:rPr>
              <a:t> regel-/</a:t>
            </a:r>
            <a:r>
              <a:rPr lang="en-US" sz="1600" err="1">
                <a:cs typeface="Arial"/>
              </a:rPr>
              <a:t>lovbrudd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blant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unge</a:t>
            </a:r>
            <a:r>
              <a:rPr lang="en-US" sz="1600">
                <a:cs typeface="Arial"/>
              </a:rPr>
              <a:t>. ​</a:t>
            </a:r>
          </a:p>
          <a:p>
            <a:r>
              <a:rPr lang="en-US" sz="1600">
                <a:cs typeface="Segoe UI"/>
              </a:rPr>
              <a:t> ​</a:t>
            </a:r>
          </a:p>
          <a:p>
            <a:pPr>
              <a:buChar char="•"/>
            </a:pPr>
            <a:r>
              <a:rPr lang="en-US" sz="1600" err="1">
                <a:cs typeface="Arial"/>
              </a:rPr>
              <a:t>Tilgangen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til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narkotika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har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blitt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mindre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i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Steigen</a:t>
            </a:r>
            <a:r>
              <a:rPr lang="en-US" sz="1600">
                <a:cs typeface="Arial"/>
              </a:rPr>
              <a:t>. Flere </a:t>
            </a:r>
            <a:r>
              <a:rPr lang="en-US" sz="1600" err="1">
                <a:cs typeface="Arial"/>
              </a:rPr>
              <a:t>rapporterer</a:t>
            </a:r>
            <a:r>
              <a:rPr lang="en-US" sz="1600">
                <a:cs typeface="Arial"/>
              </a:rPr>
              <a:t> at de </a:t>
            </a:r>
            <a:r>
              <a:rPr lang="en-US" sz="1600" err="1">
                <a:cs typeface="Arial"/>
              </a:rPr>
              <a:t>aldri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har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blitt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tilbudt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eller</a:t>
            </a:r>
            <a:r>
              <a:rPr lang="en-US" sz="1600">
                <a:cs typeface="Arial"/>
              </a:rPr>
              <a:t> </a:t>
            </a:r>
            <a:r>
              <a:rPr lang="en-US" sz="1600" err="1">
                <a:cs typeface="Arial"/>
              </a:rPr>
              <a:t>brukt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narkotika</a:t>
            </a:r>
            <a:r>
              <a:rPr lang="en-US" sz="1600">
                <a:cs typeface="Arial"/>
              </a:rPr>
              <a:t>. Kan ha </a:t>
            </a:r>
            <a:r>
              <a:rPr lang="en-US" sz="1600" err="1">
                <a:cs typeface="Arial"/>
              </a:rPr>
              <a:t>sammenheng</a:t>
            </a:r>
            <a:r>
              <a:rPr lang="en-US" sz="1600">
                <a:cs typeface="Arial"/>
              </a:rPr>
              <a:t> med </a:t>
            </a:r>
            <a:r>
              <a:rPr lang="en-US" sz="1600" err="1">
                <a:cs typeface="Arial"/>
              </a:rPr>
              <a:t>tilgangen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generelt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når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grensene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stengte</a:t>
            </a:r>
            <a:r>
              <a:rPr lang="en-US" sz="1600">
                <a:cs typeface="Arial"/>
              </a:rPr>
              <a:t> under </a:t>
            </a:r>
            <a:r>
              <a:rPr lang="en-US" sz="1600" err="1">
                <a:cs typeface="Arial"/>
              </a:rPr>
              <a:t>pandemien</a:t>
            </a:r>
            <a:r>
              <a:rPr lang="en-US" sz="1600">
                <a:cs typeface="Arial"/>
              </a:rPr>
              <a:t>. Det er </a:t>
            </a:r>
            <a:r>
              <a:rPr lang="en-US" sz="1600" err="1">
                <a:cs typeface="Arial"/>
              </a:rPr>
              <a:t>ikke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registrert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narkotikasaker</a:t>
            </a:r>
            <a:r>
              <a:rPr lang="en-US" sz="1600">
                <a:cs typeface="Arial"/>
              </a:rPr>
              <a:t> </a:t>
            </a:r>
            <a:r>
              <a:rPr lang="en-US" sz="1600" err="1">
                <a:cs typeface="Arial"/>
              </a:rPr>
              <a:t>blant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ungdom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i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Steigen</a:t>
            </a:r>
            <a:r>
              <a:rPr lang="en-US" sz="1600">
                <a:cs typeface="Arial"/>
              </a:rPr>
              <a:t> det </a:t>
            </a:r>
            <a:r>
              <a:rPr lang="en-US" sz="1600" err="1">
                <a:cs typeface="Arial"/>
              </a:rPr>
              <a:t>siste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året</a:t>
            </a:r>
            <a:r>
              <a:rPr lang="en-US" sz="1600">
                <a:cs typeface="Arial"/>
              </a:rPr>
              <a:t>. ​</a:t>
            </a:r>
          </a:p>
          <a:p>
            <a:r>
              <a:rPr lang="en-US" sz="1600">
                <a:cs typeface="Segoe UI"/>
              </a:rPr>
              <a:t> ​</a:t>
            </a:r>
          </a:p>
          <a:p>
            <a:pPr>
              <a:buChar char="•"/>
            </a:pPr>
            <a:r>
              <a:rPr lang="en-US" sz="1600">
                <a:cs typeface="Arial"/>
              </a:rPr>
              <a:t>Det </a:t>
            </a:r>
            <a:r>
              <a:rPr lang="en-US" sz="1600" err="1">
                <a:cs typeface="Arial"/>
              </a:rPr>
              <a:t>rapporteres</a:t>
            </a:r>
            <a:r>
              <a:rPr lang="en-US" sz="1600">
                <a:cs typeface="Arial"/>
              </a:rPr>
              <a:t> om lite </a:t>
            </a:r>
            <a:r>
              <a:rPr lang="en-US" sz="1600" err="1">
                <a:cs typeface="Arial"/>
              </a:rPr>
              <a:t>vold</a:t>
            </a:r>
            <a:r>
              <a:rPr lang="en-US" sz="1600">
                <a:cs typeface="Arial"/>
              </a:rPr>
              <a:t>, </a:t>
            </a:r>
            <a:r>
              <a:rPr lang="en-US" sz="1600" err="1">
                <a:cs typeface="Arial"/>
              </a:rPr>
              <a:t>dette</a:t>
            </a:r>
            <a:r>
              <a:rPr lang="en-US" sz="1600">
                <a:cs typeface="Arial"/>
              </a:rPr>
              <a:t> </a:t>
            </a:r>
            <a:r>
              <a:rPr lang="en-US" sz="1600" err="1">
                <a:cs typeface="Arial"/>
              </a:rPr>
              <a:t>gjelder</a:t>
            </a:r>
            <a:r>
              <a:rPr lang="en-US" sz="1600">
                <a:cs typeface="Arial"/>
              </a:rPr>
              <a:t> </a:t>
            </a:r>
            <a:r>
              <a:rPr lang="en-US" sz="1600" err="1">
                <a:cs typeface="Arial"/>
              </a:rPr>
              <a:t>også</a:t>
            </a:r>
            <a:r>
              <a:rPr lang="en-US" sz="1600">
                <a:cs typeface="Arial"/>
              </a:rPr>
              <a:t> </a:t>
            </a:r>
            <a:r>
              <a:rPr lang="en-US" sz="1600" err="1">
                <a:cs typeface="Arial"/>
              </a:rPr>
              <a:t>familievold</a:t>
            </a:r>
            <a:r>
              <a:rPr lang="en-US" sz="1600">
                <a:cs typeface="Arial"/>
              </a:rPr>
              <a:t>.​</a:t>
            </a:r>
          </a:p>
          <a:p>
            <a:r>
              <a:rPr lang="en-US" sz="1600">
                <a:cs typeface="Arial"/>
              </a:rPr>
              <a:t> ​</a:t>
            </a:r>
          </a:p>
          <a:p>
            <a:pPr>
              <a:buChar char="•"/>
            </a:pPr>
            <a:r>
              <a:rPr lang="en-US" sz="1600">
                <a:cs typeface="Arial"/>
              </a:rPr>
              <a:t>Det </a:t>
            </a:r>
            <a:r>
              <a:rPr lang="en-US" sz="1600" err="1">
                <a:cs typeface="Arial"/>
              </a:rPr>
              <a:t>må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fortsatt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være</a:t>
            </a:r>
            <a:r>
              <a:rPr lang="en-US" sz="1600">
                <a:cs typeface="Arial"/>
              </a:rPr>
              <a:t> et </a:t>
            </a:r>
            <a:r>
              <a:rPr lang="en-US" sz="1600" err="1">
                <a:cs typeface="Arial"/>
              </a:rPr>
              <a:t>stort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fokus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på</a:t>
            </a:r>
            <a:r>
              <a:rPr lang="en-US" sz="1600">
                <a:cs typeface="Arial"/>
              </a:rPr>
              <a:t> </a:t>
            </a:r>
            <a:r>
              <a:rPr lang="en-US" sz="1600" err="1">
                <a:cs typeface="Arial"/>
              </a:rPr>
              <a:t>nettvett</a:t>
            </a:r>
            <a:r>
              <a:rPr lang="en-US" sz="1600">
                <a:cs typeface="Arial"/>
              </a:rPr>
              <a:t>. </a:t>
            </a:r>
          </a:p>
          <a:p>
            <a:pPr>
              <a:buChar char="•"/>
            </a:pPr>
            <a:endParaRPr lang="en-US" sz="1600">
              <a:cs typeface="Arial"/>
            </a:endParaRPr>
          </a:p>
          <a:p>
            <a:pPr>
              <a:buChar char="•"/>
            </a:pPr>
            <a:r>
              <a:rPr lang="en-US" sz="1600" err="1">
                <a:cs typeface="Arial"/>
              </a:rPr>
              <a:t>Pågående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ukultur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viser</a:t>
            </a:r>
            <a:r>
              <a:rPr lang="en-US" sz="1600">
                <a:cs typeface="Arial"/>
              </a:rPr>
              <a:t> at </a:t>
            </a:r>
            <a:r>
              <a:rPr lang="en-US" sz="1600" err="1">
                <a:cs typeface="Arial"/>
              </a:rPr>
              <a:t>holdningsskapende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arbeid</a:t>
            </a:r>
            <a:r>
              <a:rPr lang="en-US" sz="1600">
                <a:cs typeface="Arial"/>
              </a:rPr>
              <a:t> er </a:t>
            </a:r>
            <a:r>
              <a:rPr lang="en-US" sz="1600" err="1">
                <a:cs typeface="Arial"/>
              </a:rPr>
              <a:t>viktig</a:t>
            </a:r>
            <a:r>
              <a:rPr lang="en-US" sz="1600">
                <a:cs typeface="Arial"/>
              </a:rPr>
              <a:t>, </a:t>
            </a:r>
            <a:r>
              <a:rPr lang="en-US" sz="1600" err="1">
                <a:cs typeface="Arial"/>
              </a:rPr>
              <a:t>og</a:t>
            </a:r>
            <a:r>
              <a:rPr lang="en-US" sz="1600">
                <a:cs typeface="Arial"/>
              </a:rPr>
              <a:t> </a:t>
            </a:r>
            <a:r>
              <a:rPr lang="en-US" sz="1600" err="1">
                <a:cs typeface="Arial"/>
              </a:rPr>
              <a:t>konsekvenser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ved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regelbrudd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bør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belyses</a:t>
            </a:r>
            <a:r>
              <a:rPr lang="en-US" sz="1600">
                <a:cs typeface="Arial"/>
              </a:rPr>
              <a:t>.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96230C32-EB26-8474-E714-3A3741635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351" y="390896"/>
            <a:ext cx="662527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582613" indent="-12541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66813" indent="-25241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751013" indent="-37941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335213" indent="-50641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da-DK" altLang="nb-NO" sz="1400"/>
              <a:t>Hvor mange ganger har du gjort noe av dette det siste året (de siste 12 månedene)?</a:t>
            </a:r>
            <a:endParaRPr lang="da-DK" altLang="nb-NO"/>
          </a:p>
        </p:txBody>
      </p:sp>
    </p:spTree>
    <p:extLst>
      <p:ext uri="{BB962C8B-B14F-4D97-AF65-F5344CB8AC3E}">
        <p14:creationId xmlns:p14="http://schemas.microsoft.com/office/powerpoint/2010/main" val="1079999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0A25192-000F-454E-B751-A72362224D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473" y="129304"/>
            <a:ext cx="11907106" cy="6599392"/>
          </a:xfrm>
          <a:prstGeom prst="rect">
            <a:avLst/>
          </a:prstGeom>
          <a:effectLst>
            <a:outerShdw blurRad="812800" dist="50800" dir="5400000" algn="ctr" rotWithShape="0">
              <a:srgbClr val="000000"/>
            </a:outerShdw>
          </a:effec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1EB20294-2AEA-4221-892D-7D0F2F0F6A31}"/>
              </a:ext>
            </a:extLst>
          </p:cNvPr>
          <p:cNvSpPr txBox="1"/>
          <p:nvPr/>
        </p:nvSpPr>
        <p:spPr>
          <a:xfrm>
            <a:off x="5432312" y="976705"/>
            <a:ext cx="1285042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nb-NO" sz="3600"/>
              <a:t>Helse</a:t>
            </a:r>
          </a:p>
        </p:txBody>
      </p:sp>
    </p:spTree>
    <p:extLst>
      <p:ext uri="{BB962C8B-B14F-4D97-AF65-F5344CB8AC3E}">
        <p14:creationId xmlns:p14="http://schemas.microsoft.com/office/powerpoint/2010/main" val="2340914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5">
            <a:extLst>
              <a:ext uri="{FF2B5EF4-FFF2-40B4-BE49-F238E27FC236}">
                <a16:creationId xmlns:a16="http://schemas.microsoft.com/office/drawing/2014/main" id="{BD12DF6C-C686-492A-9271-E33BA62C7D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0" r="51511"/>
          <a:stretch/>
        </p:blipFill>
        <p:spPr>
          <a:xfrm>
            <a:off x="6540595" y="64826"/>
            <a:ext cx="3491739" cy="6738189"/>
          </a:xfrm>
          <a:prstGeom prst="rect">
            <a:avLst/>
          </a:prstGeom>
        </p:spPr>
      </p:pic>
      <p:sp>
        <p:nvSpPr>
          <p:cNvPr id="2" name="TekstSylinder 2">
            <a:extLst>
              <a:ext uri="{FF2B5EF4-FFF2-40B4-BE49-F238E27FC236}">
                <a16:creationId xmlns:a16="http://schemas.microsoft.com/office/drawing/2014/main" id="{181BAF10-B300-647A-DDB2-1500A53C18CD}"/>
              </a:ext>
            </a:extLst>
          </p:cNvPr>
          <p:cNvSpPr txBox="1"/>
          <p:nvPr/>
        </p:nvSpPr>
        <p:spPr>
          <a:xfrm>
            <a:off x="524494" y="553812"/>
            <a:ext cx="5041144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Ungdommene i Steigen er fornøyd med helsa si, men mindre fornøyd enn landssnittet.  </a:t>
            </a:r>
            <a:endParaRPr lang="nb-NO" sz="1600"/>
          </a:p>
          <a:p>
            <a:endParaRPr lang="nb-NO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Guttene er mer fornøyd med egen helse, enn jentene</a:t>
            </a:r>
            <a:endParaRPr lang="nb-NO" sz="1600" dirty="0">
              <a:cs typeface="Calibri"/>
            </a:endParaRPr>
          </a:p>
          <a:p>
            <a:endParaRPr lang="nb-NO" sz="1600" dirty="0">
              <a:ea typeface="+mn-lt"/>
              <a:cs typeface="+mn-lt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nb-NO" sz="1600" dirty="0">
                <a:ea typeface="+mn-lt"/>
                <a:cs typeface="+mn-lt"/>
              </a:rPr>
              <a:t>Mange ungdommer er plaget av </a:t>
            </a:r>
            <a:r>
              <a:rPr lang="nb-NO" sz="1600" b="1" dirty="0">
                <a:ea typeface="+mn-lt"/>
                <a:cs typeface="+mn-lt"/>
              </a:rPr>
              <a:t>hodepine</a:t>
            </a:r>
            <a:r>
              <a:rPr lang="nb-NO" sz="1600" dirty="0">
                <a:ea typeface="+mn-lt"/>
                <a:cs typeface="+mn-lt"/>
              </a:rPr>
              <a:t>, jentene i større grad enn guttene. </a:t>
            </a:r>
            <a:endParaRPr lang="en-US" sz="1600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>
              <a:ea typeface="+mn-lt"/>
              <a:cs typeface="+mn-lt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nb-NO" sz="1600" dirty="0">
                <a:ea typeface="+mn-lt"/>
                <a:cs typeface="+mn-lt"/>
              </a:rPr>
              <a:t>Trenden er økende fra tidligere undersøkelse.</a:t>
            </a:r>
            <a:endParaRPr lang="nb-NO" dirty="0"/>
          </a:p>
        </p:txBody>
      </p:sp>
      <p:pic>
        <p:nvPicPr>
          <p:cNvPr id="5" name="Bilde 5">
            <a:extLst>
              <a:ext uri="{FF2B5EF4-FFF2-40B4-BE49-F238E27FC236}">
                <a16:creationId xmlns:a16="http://schemas.microsoft.com/office/drawing/2014/main" id="{6DB41358-0DB0-DBF9-55F5-9A89F88D7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790" y="3291460"/>
            <a:ext cx="4119463" cy="333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07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3CC13692-7782-4725-B635-2A504D4E596E}"/>
              </a:ext>
            </a:extLst>
          </p:cNvPr>
          <p:cNvSpPr txBox="1"/>
          <p:nvPr/>
        </p:nvSpPr>
        <p:spPr>
          <a:xfrm>
            <a:off x="5441541" y="590743"/>
            <a:ext cx="6276163" cy="1384995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b="1" dirty="0"/>
              <a:t>Psykiske helseplager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Gutter benytter seg mer av psykolog en jenter, men gutter har ingen psykiske plager den siste uke. (Underrapporterer guttene?)</a:t>
            </a: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Psykiske plager har gått opp med 5% siden 2019</a:t>
            </a:r>
            <a:endParaRPr lang="nb-NO" sz="1600" dirty="0">
              <a:cs typeface="Calibri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EA75174-B078-4795-9097-662F74729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01" y="448912"/>
            <a:ext cx="4533621" cy="3803648"/>
          </a:xfrm>
          <a:prstGeom prst="rect">
            <a:avLst/>
          </a:prstGeom>
        </p:spPr>
      </p:pic>
      <p:sp>
        <p:nvSpPr>
          <p:cNvPr id="7" name="TekstSylinder 7">
            <a:extLst>
              <a:ext uri="{FF2B5EF4-FFF2-40B4-BE49-F238E27FC236}">
                <a16:creationId xmlns:a16="http://schemas.microsoft.com/office/drawing/2014/main" id="{4C368238-06B1-E595-7ECB-97332D39942E}"/>
              </a:ext>
            </a:extLst>
          </p:cNvPr>
          <p:cNvSpPr txBox="1"/>
          <p:nvPr/>
        </p:nvSpPr>
        <p:spPr>
          <a:xfrm>
            <a:off x="1161722" y="4961795"/>
            <a:ext cx="3663519" cy="1323439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Ungdommene spiser sjelden frukt og grønt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Guttene er flinkere til å spise frokost og matpakke/ lunsj </a:t>
            </a:r>
            <a:endParaRPr lang="nb-NO" sz="1600" dirty="0">
              <a:cs typeface="Calibri" panose="020F0502020204030204"/>
            </a:endParaRPr>
          </a:p>
        </p:txBody>
      </p:sp>
      <p:pic>
        <p:nvPicPr>
          <p:cNvPr id="10" name="Bilde 2" descr="Chart&#10;&#10;Description automatically generated">
            <a:extLst>
              <a:ext uri="{FF2B5EF4-FFF2-40B4-BE49-F238E27FC236}">
                <a16:creationId xmlns:a16="http://schemas.microsoft.com/office/drawing/2014/main" id="{B6F990E2-6ACD-5A09-6462-3CBD90993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627" y="2984355"/>
            <a:ext cx="2990850" cy="2628900"/>
          </a:xfrm>
          <a:prstGeom prst="rect">
            <a:avLst/>
          </a:prstGeom>
        </p:spPr>
      </p:pic>
      <p:sp>
        <p:nvSpPr>
          <p:cNvPr id="12" name="TekstSylinder 4">
            <a:extLst>
              <a:ext uri="{FF2B5EF4-FFF2-40B4-BE49-F238E27FC236}">
                <a16:creationId xmlns:a16="http://schemas.microsoft.com/office/drawing/2014/main" id="{B65ADD91-DF2C-6B7F-080E-6ED3D941C491}"/>
              </a:ext>
            </a:extLst>
          </p:cNvPr>
          <p:cNvSpPr txBox="1"/>
          <p:nvPr/>
        </p:nvSpPr>
        <p:spPr>
          <a:xfrm>
            <a:off x="8185652" y="5953102"/>
            <a:ext cx="3098307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Jenter sliter mer med stress en gutter. </a:t>
            </a:r>
          </a:p>
        </p:txBody>
      </p:sp>
    </p:spTree>
    <p:extLst>
      <p:ext uri="{BB962C8B-B14F-4D97-AF65-F5344CB8AC3E}">
        <p14:creationId xmlns:p14="http://schemas.microsoft.com/office/powerpoint/2010/main" val="2025224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92704723-B02A-4BF6-9859-CBD77691A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473" y="129304"/>
            <a:ext cx="11907106" cy="6599392"/>
          </a:xfrm>
          <a:prstGeom prst="rect">
            <a:avLst/>
          </a:prstGeom>
          <a:effectLst>
            <a:outerShdw blurRad="812800" dist="50800" dir="5400000" algn="ctr" rotWithShape="0">
              <a:srgbClr val="000000"/>
            </a:outerShdw>
          </a:effec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FBABAF5A-BAD2-4989-A4E1-9E3F64FF270F}"/>
              </a:ext>
            </a:extLst>
          </p:cNvPr>
          <p:cNvSpPr txBox="1"/>
          <p:nvPr/>
        </p:nvSpPr>
        <p:spPr>
          <a:xfrm>
            <a:off x="4873057" y="991101"/>
            <a:ext cx="2452271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nb-NO" sz="3600"/>
              <a:t>Livskvalitet</a:t>
            </a:r>
          </a:p>
        </p:txBody>
      </p:sp>
    </p:spTree>
    <p:extLst>
      <p:ext uri="{BB962C8B-B14F-4D97-AF65-F5344CB8AC3E}">
        <p14:creationId xmlns:p14="http://schemas.microsoft.com/office/powerpoint/2010/main" val="1764341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7">
            <a:extLst>
              <a:ext uri="{FF2B5EF4-FFF2-40B4-BE49-F238E27FC236}">
                <a16:creationId xmlns:a16="http://schemas.microsoft.com/office/drawing/2014/main" id="{D62858AE-337D-4547-8E07-DE75855C7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16" y="1956084"/>
            <a:ext cx="6041405" cy="4615407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D86B330-8EEE-4213-905F-92312EA55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21" y="733295"/>
            <a:ext cx="4755661" cy="5492718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2D2ECB4-0773-4FE4-8E24-27C9416313DB}"/>
              </a:ext>
            </a:extLst>
          </p:cNvPr>
          <p:cNvSpPr txBox="1"/>
          <p:nvPr/>
        </p:nvSpPr>
        <p:spPr>
          <a:xfrm>
            <a:off x="622193" y="543880"/>
            <a:ext cx="5736388" cy="1077218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Guttene er mer tilfreds med livet enn jentene. </a:t>
            </a:r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Guttene har høyere positiv svarprosent på alle områder på den siste skalaen. </a:t>
            </a:r>
            <a:endParaRPr lang="nb-NO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834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77DD2C9F-C7E6-49D2-9549-704DBAE56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473" y="129304"/>
            <a:ext cx="11907106" cy="6599392"/>
          </a:xfrm>
          <a:prstGeom prst="rect">
            <a:avLst/>
          </a:prstGeom>
          <a:effectLst>
            <a:outerShdw blurRad="812800" dist="50800" dir="5400000" algn="ctr" rotWithShape="0">
              <a:srgbClr val="000000"/>
            </a:outerShdw>
          </a:effec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44A57781-05C7-4FF3-9559-4CF8E9A18DBC}"/>
              </a:ext>
            </a:extLst>
          </p:cNvPr>
          <p:cNvSpPr txBox="1"/>
          <p:nvPr/>
        </p:nvSpPr>
        <p:spPr>
          <a:xfrm>
            <a:off x="5230476" y="1020436"/>
            <a:ext cx="1737434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nb-NO" sz="3600"/>
              <a:t>Medier</a:t>
            </a:r>
          </a:p>
        </p:txBody>
      </p:sp>
    </p:spTree>
    <p:extLst>
      <p:ext uri="{BB962C8B-B14F-4D97-AF65-F5344CB8AC3E}">
        <p14:creationId xmlns:p14="http://schemas.microsoft.com/office/powerpoint/2010/main" val="2389809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innhold 7">
            <a:extLst>
              <a:ext uri="{FF2B5EF4-FFF2-40B4-BE49-F238E27FC236}">
                <a16:creationId xmlns:a16="http://schemas.microsoft.com/office/drawing/2014/main" id="{DD06597C-AFEE-42DE-90EE-4A287A799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418" y="60690"/>
            <a:ext cx="7013681" cy="3522539"/>
          </a:xfrm>
          <a:prstGeom prst="rect">
            <a:avLst/>
          </a:prstGeom>
        </p:spPr>
      </p:pic>
      <p:pic>
        <p:nvPicPr>
          <p:cNvPr id="3" name="Plassholder for innhold 5">
            <a:extLst>
              <a:ext uri="{FF2B5EF4-FFF2-40B4-BE49-F238E27FC236}">
                <a16:creationId xmlns:a16="http://schemas.microsoft.com/office/drawing/2014/main" id="{60CE23FC-7FC6-43A6-86C5-FEC85C0ED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04" y="59727"/>
            <a:ext cx="3854508" cy="6444441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B33061B-FCF2-4F62-829C-A4912F1E2E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7725" y="4778374"/>
            <a:ext cx="2105580" cy="172274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5EED4D6-EFCF-4E3A-A074-78C57F9F6664}"/>
              </a:ext>
            </a:extLst>
          </p:cNvPr>
          <p:cNvSpPr txBox="1"/>
          <p:nvPr/>
        </p:nvSpPr>
        <p:spPr>
          <a:xfrm>
            <a:off x="8467725" y="3792484"/>
            <a:ext cx="329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err="1"/>
              <a:t>Tidstend</a:t>
            </a:r>
            <a:r>
              <a:rPr lang="nb-NO" sz="1200" b="1"/>
              <a:t> i Steigen kommune.</a:t>
            </a:r>
          </a:p>
          <a:p>
            <a:r>
              <a:rPr lang="nb-NO" sz="1200" b="1"/>
              <a:t>Prosentandel av elevene på ungdomstrinnet som bruker mer en tre timer daglig foran en skjerm.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B6BD92AF-F30F-47D1-9918-EB3B1BD0A8F7}"/>
              </a:ext>
            </a:extLst>
          </p:cNvPr>
          <p:cNvSpPr txBox="1"/>
          <p:nvPr/>
        </p:nvSpPr>
        <p:spPr>
          <a:xfrm>
            <a:off x="4348298" y="4018156"/>
            <a:ext cx="3362565" cy="2031325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83 % av guttene og 41 % av jentene bruker minst to timer daglig på elektroniske spill.</a:t>
            </a:r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34 % av guttene og 68 % av jentene bruker minst to timer daglig på sosiale medier</a:t>
            </a:r>
            <a:endParaRPr lang="nb-NO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6315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77DD2C9F-C7E6-49D2-9549-704DBAE56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473" y="129304"/>
            <a:ext cx="11907106" cy="6599392"/>
          </a:xfrm>
          <a:prstGeom prst="rect">
            <a:avLst/>
          </a:prstGeom>
          <a:effectLst>
            <a:outerShdw blurRad="812800" dist="50800" dir="5400000" algn="ctr" rotWithShape="0">
              <a:srgbClr val="000000"/>
            </a:outerShdw>
          </a:effec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81B93423-6519-49FA-B6B8-D94BA938BF70}"/>
              </a:ext>
            </a:extLst>
          </p:cNvPr>
          <p:cNvSpPr txBox="1"/>
          <p:nvPr/>
        </p:nvSpPr>
        <p:spPr>
          <a:xfrm>
            <a:off x="4995714" y="1008147"/>
            <a:ext cx="2185790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nb-NO" sz="3600"/>
              <a:t>Lokalmiljø</a:t>
            </a:r>
          </a:p>
        </p:txBody>
      </p:sp>
    </p:spTree>
    <p:extLst>
      <p:ext uri="{BB962C8B-B14F-4D97-AF65-F5344CB8AC3E}">
        <p14:creationId xmlns:p14="http://schemas.microsoft.com/office/powerpoint/2010/main" val="2988788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47C87E0-6899-4448-BA66-19592D52D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5" y="254440"/>
            <a:ext cx="3636862" cy="629250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57E90579-248E-430D-B397-83B3581F7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08" y="535177"/>
            <a:ext cx="2420160" cy="2064879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4329BAA-6ADE-4FE7-BEE0-8D94D588D4FF}"/>
              </a:ext>
            </a:extLst>
          </p:cNvPr>
          <p:cNvSpPr txBox="1"/>
          <p:nvPr/>
        </p:nvSpPr>
        <p:spPr>
          <a:xfrm>
            <a:off x="7193190" y="588735"/>
            <a:ext cx="4069896" cy="2062103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De fleste ungdommene er ganske eller svært fornøyd med lokalmiljøet </a:t>
            </a:r>
          </a:p>
          <a:p>
            <a:endParaRPr lang="nb-NO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Guttene er mer fornøyd enn jentene.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cs typeface="Calibri"/>
              </a:rPr>
              <a:t>De aller fleste opplever lokalmiljøet som trygt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>
              <a:cs typeface="Calibri"/>
            </a:endParaRPr>
          </a:p>
        </p:txBody>
      </p:sp>
      <p:pic>
        <p:nvPicPr>
          <p:cNvPr id="2" name="Bilde 3">
            <a:extLst>
              <a:ext uri="{FF2B5EF4-FFF2-40B4-BE49-F238E27FC236}">
                <a16:creationId xmlns:a16="http://schemas.microsoft.com/office/drawing/2014/main" id="{BECEAE07-382A-6163-7AD4-956468E10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7664" y="2942351"/>
            <a:ext cx="5764461" cy="390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24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0073E46-0C27-47F0-9300-BCF4710AB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544" y="6108208"/>
            <a:ext cx="2378162" cy="468772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4DE9276-B07D-4459-93BD-22A43802F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886" y="117734"/>
            <a:ext cx="5225777" cy="5720023"/>
          </a:xfrm>
          <a:prstGeom prst="rect">
            <a:avLst/>
          </a:prstGeom>
        </p:spPr>
      </p:pic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E9420682-B5AC-4521-BA4A-A8E07039DF47}"/>
              </a:ext>
            </a:extLst>
          </p:cNvPr>
          <p:cNvCxnSpPr/>
          <p:nvPr/>
        </p:nvCxnSpPr>
        <p:spPr>
          <a:xfrm>
            <a:off x="5925911" y="623207"/>
            <a:ext cx="0" cy="5419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A732A25-84CD-094E-4C58-79CFDA835C05}"/>
              </a:ext>
            </a:extLst>
          </p:cNvPr>
          <p:cNvSpPr txBox="1"/>
          <p:nvPr/>
        </p:nvSpPr>
        <p:spPr>
          <a:xfrm>
            <a:off x="969811" y="1715314"/>
            <a:ext cx="4591116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Vår </a:t>
            </a:r>
            <a:r>
              <a:rPr lang="en-US" err="1">
                <a:cs typeface="Calibri" panose="020F0502020204030204"/>
              </a:rPr>
              <a:t>ungdom</a:t>
            </a:r>
            <a:r>
              <a:rPr lang="en-US">
                <a:cs typeface="Calibri" panose="020F0502020204030204"/>
              </a:rPr>
              <a:t> </a:t>
            </a:r>
            <a:r>
              <a:rPr lang="en-US" err="1">
                <a:cs typeface="Calibri" panose="020F0502020204030204"/>
              </a:rPr>
              <a:t>deltar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i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mindre</a:t>
            </a:r>
            <a:r>
              <a:rPr lang="en-US">
                <a:cs typeface="Calibri" panose="020F0502020204030204"/>
              </a:rPr>
              <a:t> grad </a:t>
            </a:r>
            <a:r>
              <a:rPr lang="en-US" err="1">
                <a:cs typeface="Calibri" panose="020F0502020204030204"/>
              </a:rPr>
              <a:t>i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organiserte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fritidsaktivteter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og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idrettslag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enn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ungdom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i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landet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og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fylket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i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snitt</a:t>
            </a:r>
            <a:r>
              <a:rPr lang="en-US">
                <a:cs typeface="Calibri" panose="020F0502020204030204"/>
              </a:rPr>
              <a:t>.</a:t>
            </a:r>
          </a:p>
          <a:p>
            <a:endParaRPr lang="en-US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cs typeface="Calibri" panose="020F0502020204030204"/>
              </a:rPr>
              <a:t>Ungdom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i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Steigen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deltar</a:t>
            </a:r>
            <a:r>
              <a:rPr lang="en-US">
                <a:cs typeface="Calibri" panose="020F0502020204030204"/>
              </a:rPr>
              <a:t> i </a:t>
            </a:r>
            <a:r>
              <a:rPr lang="en-US" err="1">
                <a:cs typeface="Calibri" panose="020F0502020204030204"/>
              </a:rPr>
              <a:t>mye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større</a:t>
            </a:r>
            <a:r>
              <a:rPr lang="en-US">
                <a:cs typeface="Calibri" panose="020F0502020204030204"/>
              </a:rPr>
              <a:t> grad </a:t>
            </a:r>
            <a:r>
              <a:rPr lang="en-US" err="1">
                <a:cs typeface="Calibri" panose="020F0502020204030204"/>
              </a:rPr>
              <a:t>på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fritidsklubb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enn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ungdom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i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landet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og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fylket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generelt</a:t>
            </a:r>
            <a:r>
              <a:rPr lang="en-US">
                <a:cs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9221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77DD2C9F-C7E6-49D2-9549-704DBAE56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473" y="129304"/>
            <a:ext cx="11907106" cy="6599392"/>
          </a:xfrm>
          <a:prstGeom prst="rect">
            <a:avLst/>
          </a:prstGeom>
          <a:effectLst>
            <a:outerShdw blurRad="812800" dist="50800" dir="5400000" algn="ctr" rotWithShape="0">
              <a:srgbClr val="000000"/>
            </a:outerShdw>
          </a:effec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A74FD800-834E-4AD0-8EF7-5D6472A12126}"/>
              </a:ext>
            </a:extLst>
          </p:cNvPr>
          <p:cNvSpPr txBox="1"/>
          <p:nvPr/>
        </p:nvSpPr>
        <p:spPr>
          <a:xfrm>
            <a:off x="5230476" y="1008455"/>
            <a:ext cx="1737434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nb-NO" sz="3600"/>
              <a:t>Skole</a:t>
            </a:r>
          </a:p>
        </p:txBody>
      </p:sp>
    </p:spTree>
    <p:extLst>
      <p:ext uri="{BB962C8B-B14F-4D97-AF65-F5344CB8AC3E}">
        <p14:creationId xmlns:p14="http://schemas.microsoft.com/office/powerpoint/2010/main" val="148630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3FD7DC3C-A413-494B-991B-A8F3FA55E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6" y="351081"/>
            <a:ext cx="5325644" cy="6108535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4ED7B74B-A46A-467E-9854-E3ED5FDF3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33" y="4715522"/>
            <a:ext cx="6054953" cy="1953527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7D757723-8268-4C25-B3E8-3EED2A724322}"/>
              </a:ext>
            </a:extLst>
          </p:cNvPr>
          <p:cNvSpPr txBox="1"/>
          <p:nvPr/>
        </p:nvSpPr>
        <p:spPr>
          <a:xfrm>
            <a:off x="7025941" y="427957"/>
            <a:ext cx="4585868" cy="3416320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 fleste trives på skolen</a:t>
            </a:r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Flertallet mener at lærerne bryr seg om dem og at de passer inn blant sine jevnaldrende</a:t>
            </a:r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 fleste synes læringsmiljøet er godt</a:t>
            </a:r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En del har negative opplevelser med skolen og noen gruer seg til å gå på skolen </a:t>
            </a:r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Guttene trives bedre enn jentene</a:t>
            </a:r>
            <a:endParaRPr lang="nb-NO" dirty="0">
              <a:cs typeface="Calibri"/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07043D7D-035F-4726-A855-6880F0D98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387" y="4293132"/>
            <a:ext cx="4953691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67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4314266C-347A-4A44-AE84-06ACDDC38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508" y="350467"/>
            <a:ext cx="5462617" cy="4908163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0B28D369-FBD6-4617-93BF-E9B46CCF3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4" y="4226694"/>
            <a:ext cx="6334936" cy="523941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B2CBE8D3-3493-4E8B-8F37-951F31587E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05" y="4952332"/>
            <a:ext cx="6662408" cy="1575177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2555BAA8-CE03-4FD6-B2C3-46C55A80405F}"/>
              </a:ext>
            </a:extLst>
          </p:cNvPr>
          <p:cNvSpPr txBox="1"/>
          <p:nvPr/>
        </p:nvSpPr>
        <p:spPr>
          <a:xfrm>
            <a:off x="1377807" y="1228852"/>
            <a:ext cx="3855285" cy="1877437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Tiden som brukes på lekse varierer mye</a:t>
            </a:r>
            <a:endParaRPr lang="nb-NO" sz="2000" dirty="0">
              <a:cs typeface="Calibri"/>
            </a:endParaRPr>
          </a:p>
          <a:p>
            <a:endParaRPr lang="nb-NO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Jentene bruker mer tid enn guttene på lekser</a:t>
            </a:r>
            <a:endParaRPr lang="nb-NO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/>
          </a:p>
        </p:txBody>
      </p:sp>
    </p:spTree>
    <p:extLst>
      <p:ext uri="{BB962C8B-B14F-4D97-AF65-F5344CB8AC3E}">
        <p14:creationId xmlns:p14="http://schemas.microsoft.com/office/powerpoint/2010/main" val="2244525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6F54B47-61A1-48E5-8827-A586AE601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109522"/>
            <a:ext cx="3756192" cy="415032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C38D8800-965B-44DD-9F1F-0143069D1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016" y="122892"/>
            <a:ext cx="4396075" cy="414227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C117006F-495C-4DEC-AC5D-D3918B26C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02" y="4893293"/>
            <a:ext cx="6096851" cy="55252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95501168-00EB-450E-84A6-A6E4E2CD9B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921" y="5445821"/>
            <a:ext cx="6752124" cy="1409604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16EF91F-08F9-4CD2-9061-53027112DC87}"/>
              </a:ext>
            </a:extLst>
          </p:cNvPr>
          <p:cNvSpPr txBox="1"/>
          <p:nvPr/>
        </p:nvSpPr>
        <p:spPr>
          <a:xfrm>
            <a:off x="4007352" y="1009218"/>
            <a:ext cx="3441912" cy="2585323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Steigen ungdommene skulker skolen i mindre grad enn snittet for landet </a:t>
            </a:r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Flere jenter enn gutter har skulket</a:t>
            </a:r>
            <a:endParaRPr lang="nb-NO" dirty="0">
              <a:cs typeface="Calibri" panose="020F0502020204030204"/>
            </a:endParaRPr>
          </a:p>
          <a:p>
            <a:endParaRPr lang="nb-NO" dirty="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cs typeface="Calibri" panose="020F0502020204030204"/>
              </a:rPr>
              <a:t>29%  har jukset en eller flere ganger</a:t>
            </a:r>
          </a:p>
        </p:txBody>
      </p:sp>
    </p:spTree>
    <p:extLst>
      <p:ext uri="{BB962C8B-B14F-4D97-AF65-F5344CB8AC3E}">
        <p14:creationId xmlns:p14="http://schemas.microsoft.com/office/powerpoint/2010/main" val="3339708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77DD2C9F-C7E6-49D2-9549-704DBAE56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473" y="129304"/>
            <a:ext cx="11907106" cy="6599392"/>
          </a:xfrm>
          <a:prstGeom prst="rect">
            <a:avLst/>
          </a:prstGeom>
          <a:effectLst>
            <a:outerShdw blurRad="812800" dist="50800" dir="5400000" algn="ctr" rotWithShape="0">
              <a:srgbClr val="000000"/>
            </a:outerShdw>
          </a:effec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076DC708-EAED-44E0-815F-5E62BA88E01E}"/>
              </a:ext>
            </a:extLst>
          </p:cNvPr>
          <p:cNvSpPr txBox="1"/>
          <p:nvPr/>
        </p:nvSpPr>
        <p:spPr>
          <a:xfrm>
            <a:off x="5209309" y="1020436"/>
            <a:ext cx="1737434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nb-NO" sz="3600"/>
              <a:t>Fremtid</a:t>
            </a:r>
          </a:p>
        </p:txBody>
      </p:sp>
    </p:spTree>
    <p:extLst>
      <p:ext uri="{BB962C8B-B14F-4D97-AF65-F5344CB8AC3E}">
        <p14:creationId xmlns:p14="http://schemas.microsoft.com/office/powerpoint/2010/main" val="36114973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83E283C-57A4-4D09-8597-A4349C090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" y="72411"/>
            <a:ext cx="4391759" cy="3948249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9F8FFC50-4227-4D47-B43D-5C74D4BF4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76" y="4721751"/>
            <a:ext cx="2297042" cy="200249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CBA70AAA-6E1F-40FD-887E-EE1011B72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024" y="139148"/>
            <a:ext cx="4564829" cy="377236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870B0BB-2F56-479E-8D48-AC58C5BD28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034" y="4632814"/>
            <a:ext cx="2454790" cy="2104804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08F69CA9-1EBC-40FF-9219-D2953BE226A3}"/>
              </a:ext>
            </a:extLst>
          </p:cNvPr>
          <p:cNvSpPr txBox="1"/>
          <p:nvPr/>
        </p:nvSpPr>
        <p:spPr>
          <a:xfrm>
            <a:off x="4657191" y="1297104"/>
            <a:ext cx="2480796" cy="4247317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Færre ungdommer i Steigen tror de blir å fullføre videregående enn på landsbasis</a:t>
            </a:r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Det samme kommer frem når det gjelder universitet og høgskole</a:t>
            </a:r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Færre gutter enn jenter tror de kommer til å fullføre vgs. eller ta høyere utdanning </a:t>
            </a:r>
            <a:endParaRPr lang="nb-NO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1433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255D8D7-681A-4228-BE82-CCB54FEF7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12" y="303124"/>
            <a:ext cx="3423447" cy="304867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CE3A3F8-41D3-469D-B317-26C857F2A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36" y="303124"/>
            <a:ext cx="3525375" cy="303530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DF29FA3-11FA-4CA7-AD75-28AFFB884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2" y="4106189"/>
            <a:ext cx="2194142" cy="1803107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E8E5249-A4DD-430B-AD23-C07378FBC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291" y="4043947"/>
            <a:ext cx="2074788" cy="190128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36E658DE-50D7-4C72-AB72-D41A4BC87A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34" y="4543749"/>
            <a:ext cx="5144218" cy="342948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F27DC30D-A6BE-42ED-9C3F-7904A84F07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315" y="5087017"/>
            <a:ext cx="5029902" cy="1552792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360622D9-BD15-4E7E-B492-EBF8693E8A37}"/>
              </a:ext>
            </a:extLst>
          </p:cNvPr>
          <p:cNvSpPr txBox="1"/>
          <p:nvPr/>
        </p:nvSpPr>
        <p:spPr>
          <a:xfrm>
            <a:off x="8105016" y="414471"/>
            <a:ext cx="3580063" cy="3693319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Flere Steigenungdom tror at de kommer til å bli arbeidsledige noen gang, enn ungdom i landet generelt. </a:t>
            </a:r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Guttene har større tro på at de blir arbeidsledige noen gang enn jentene.</a:t>
            </a:r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Troen på et godt og lykkelig liv ligger litt under landsnittet, men her er Steigens gutter mer positive enn jentene. </a:t>
            </a:r>
            <a:endParaRPr lang="nb-NO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2746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AF806CBB-C5D9-6A75-EDD0-89A1574C5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992" y="120844"/>
            <a:ext cx="6055567" cy="6639638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95763B76-53A3-383D-8D1C-D893893674D8}"/>
              </a:ext>
            </a:extLst>
          </p:cNvPr>
          <p:cNvSpPr txBox="1"/>
          <p:nvPr/>
        </p:nvSpPr>
        <p:spPr>
          <a:xfrm>
            <a:off x="676469" y="1275183"/>
            <a:ext cx="660917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 sz="900" dirty="0">
                <a:cs typeface="Calibri"/>
              </a:rPr>
              <a:t>Foresatte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34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0064A819-63F9-49B6-A863-475B0EF53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764" y="3638297"/>
            <a:ext cx="11114087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altLang="nb-NO" sz="1400" b="1"/>
              <a:t>Hvor mange ganger den </a:t>
            </a:r>
            <a:r>
              <a:rPr lang="da-DK" altLang="nb-NO" sz="1400" b="1" err="1"/>
              <a:t>siste</a:t>
            </a:r>
            <a:r>
              <a:rPr lang="da-DK" altLang="nb-NO" sz="1400" b="1"/>
              <a:t> måneden har du vært med på aktiviteter, </a:t>
            </a:r>
            <a:r>
              <a:rPr lang="da-DK" altLang="nb-NO" sz="1400" b="1" err="1"/>
              <a:t>møter</a:t>
            </a:r>
            <a:r>
              <a:rPr lang="da-DK" altLang="nb-NO" sz="1400" b="1"/>
              <a:t> eller øvelser i følgende </a:t>
            </a:r>
            <a:r>
              <a:rPr lang="da-DK" altLang="nb-NO" sz="1400" b="1" err="1"/>
              <a:t>organisasjoner</a:t>
            </a:r>
            <a:r>
              <a:rPr lang="da-DK" altLang="nb-NO" sz="1400" b="1"/>
              <a:t>, klubber eller lag? (</a:t>
            </a:r>
            <a:r>
              <a:rPr lang="da-DK" altLang="nb-NO" sz="1400" b="1" err="1"/>
              <a:t>Prosentandel</a:t>
            </a:r>
            <a:r>
              <a:rPr lang="da-DK" altLang="nb-NO" sz="1400" b="1"/>
              <a:t> som har svart '1 gang' eller flere)</a:t>
            </a:r>
            <a:endParaRPr lang="da-DK" altLang="nb-NO" b="1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71FFE719-D0BA-49ED-B45E-C4395FBA6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64" y="4026095"/>
            <a:ext cx="9886950" cy="274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83E8BB26-516A-4847-B64F-A0A10257FF9F}"/>
              </a:ext>
            </a:extLst>
          </p:cNvPr>
          <p:cNvCxnSpPr/>
          <p:nvPr/>
        </p:nvCxnSpPr>
        <p:spPr>
          <a:xfrm flipV="1">
            <a:off x="305189" y="3362325"/>
            <a:ext cx="11329193" cy="66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4044571-F3AE-B8D6-630D-DAE30B9AF0DA}"/>
              </a:ext>
            </a:extLst>
          </p:cNvPr>
          <p:cNvSpPr txBox="1"/>
          <p:nvPr/>
        </p:nvSpPr>
        <p:spPr>
          <a:xfrm>
            <a:off x="1859901" y="528734"/>
            <a:ext cx="5685453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Jenter deltar i større grad enn guttene i korps, orkester og kulturskole.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Det er tilnærmet lik deltakelse blant gutter og jenter i idrettslag og på ungdomsklubben.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Vi ser at deltakelsen i organisert fritidsaktivitet avtar mot slutten av ungdomsskole.</a:t>
            </a:r>
          </a:p>
        </p:txBody>
      </p:sp>
    </p:spTree>
    <p:extLst>
      <p:ext uri="{BB962C8B-B14F-4D97-AF65-F5344CB8AC3E}">
        <p14:creationId xmlns:p14="http://schemas.microsoft.com/office/powerpoint/2010/main" val="3512768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C18C2CF-068E-410E-A2F5-FA63C9685B41}"/>
              </a:ext>
            </a:extLst>
          </p:cNvPr>
          <p:cNvSpPr/>
          <p:nvPr/>
        </p:nvSpPr>
        <p:spPr>
          <a:xfrm>
            <a:off x="512840" y="705295"/>
            <a:ext cx="10673024" cy="6973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sz="1400" b="1" u="none" strike="noStrike" cap="none" spc="0" normalizeH="0" baseline="0" noProof="0" err="1">
                <a:ln>
                  <a:noFill/>
                </a:ln>
                <a:effectLst/>
                <a:uLnTx/>
                <a:uFillTx/>
              </a:rPr>
              <a:t>Tidstrend</a:t>
            </a:r>
            <a:r>
              <a:rPr kumimoji="0" lang="en-US" sz="1400" b="1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1" u="none" strike="noStrike" cap="none" spc="0" normalizeH="0" baseline="0" noProof="0" err="1">
                <a:ln>
                  <a:noFill/>
                </a:ln>
                <a:effectLst/>
                <a:uLnTx/>
                <a:uFillTx/>
              </a:rPr>
              <a:t>i</a:t>
            </a:r>
            <a:r>
              <a:rPr kumimoji="0" lang="en-US" sz="1400" b="1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1" u="none" strike="noStrike" cap="none" spc="0" normalizeH="0" baseline="0" noProof="0" err="1">
                <a:ln>
                  <a:noFill/>
                </a:ln>
                <a:effectLst/>
                <a:uLnTx/>
                <a:uFillTx/>
              </a:rPr>
              <a:t>Steigen</a:t>
            </a:r>
            <a:r>
              <a:rPr kumimoji="0" lang="en-US" sz="1400" b="1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1" u="none" strike="noStrike" cap="none" spc="0" normalizeH="0" baseline="0" noProof="0" err="1">
                <a:ln>
                  <a:noFill/>
                </a:ln>
                <a:effectLst/>
                <a:uLnTx/>
                <a:uFillTx/>
              </a:rPr>
              <a:t>kommune</a:t>
            </a:r>
            <a:r>
              <a:rPr kumimoji="0" lang="en-US" sz="1400" b="1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.</a:t>
            </a:r>
            <a:r>
              <a:rPr lang="en-US" sz="1400" b="1"/>
              <a:t> </a:t>
            </a:r>
            <a:endParaRPr kumimoji="0" lang="en-US" sz="1400" b="1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400" b="1" u="none" strike="noStrike" cap="none" spc="0" normalizeH="0" baseline="0" noProof="0" err="1">
                <a:ln>
                  <a:noFill/>
                </a:ln>
                <a:effectLst/>
                <a:uLnTx/>
                <a:uFillTx/>
              </a:rPr>
              <a:t>Prosentandel</a:t>
            </a:r>
            <a:r>
              <a:rPr kumimoji="0" lang="en-US" sz="1400" b="1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 av </a:t>
            </a:r>
            <a:r>
              <a:rPr kumimoji="0" lang="en-US" sz="1400" b="1" u="none" strike="noStrike" cap="none" spc="0" normalizeH="0" baseline="0" noProof="0" err="1">
                <a:ln>
                  <a:noFill/>
                </a:ln>
                <a:effectLst/>
                <a:uLnTx/>
                <a:uFillTx/>
              </a:rPr>
              <a:t>elevene</a:t>
            </a:r>
            <a:r>
              <a:rPr kumimoji="0" lang="en-US" sz="1400" b="1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1" u="none" strike="noStrike" cap="none" spc="0" normalizeH="0" baseline="0" noProof="0" err="1">
                <a:ln>
                  <a:noFill/>
                </a:ln>
                <a:effectLst/>
                <a:uLnTx/>
                <a:uFillTx/>
              </a:rPr>
              <a:t>på</a:t>
            </a:r>
            <a:r>
              <a:rPr kumimoji="0" lang="en-US" sz="1400" b="1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1" u="none" strike="noStrike" cap="none" spc="0" normalizeH="0" baseline="0" noProof="0" err="1">
                <a:ln>
                  <a:noFill/>
                </a:ln>
                <a:effectLst/>
                <a:uLnTx/>
                <a:uFillTx/>
              </a:rPr>
              <a:t>ungdomstrinnet</a:t>
            </a:r>
            <a:r>
              <a:rPr kumimoji="0" lang="en-US" sz="1400" b="1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1" u="none" strike="noStrike" cap="none" spc="0" normalizeH="0" baseline="0" noProof="0" err="1">
                <a:ln>
                  <a:noFill/>
                </a:ln>
                <a:effectLst/>
                <a:uLnTx/>
                <a:uFillTx/>
              </a:rPr>
              <a:t>som</a:t>
            </a:r>
            <a:r>
              <a:rPr kumimoji="0" lang="en-US" sz="1400" b="1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 er med </a:t>
            </a:r>
            <a:r>
              <a:rPr kumimoji="0" lang="en-US" sz="1400" b="1" u="none" strike="noStrike" cap="none" spc="0" normalizeH="0" baseline="0" noProof="0" err="1">
                <a:ln>
                  <a:noFill/>
                </a:ln>
                <a:effectLst/>
                <a:uLnTx/>
                <a:uFillTx/>
              </a:rPr>
              <a:t>i</a:t>
            </a:r>
            <a:r>
              <a:rPr kumimoji="0" lang="en-US" sz="1400" b="1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1" u="none" strike="noStrike" cap="none" spc="0" normalizeH="0" baseline="0" noProof="0" err="1">
                <a:ln>
                  <a:noFill/>
                </a:ln>
                <a:effectLst/>
                <a:uLnTx/>
                <a:uFillTx/>
              </a:rPr>
              <a:t>en</a:t>
            </a:r>
            <a:r>
              <a:rPr kumimoji="0" lang="en-US" sz="1400" b="1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1" u="none" strike="noStrike" cap="none" spc="0" normalizeH="0" baseline="0" noProof="0" err="1">
                <a:ln>
                  <a:noFill/>
                </a:ln>
                <a:effectLst/>
                <a:uLnTx/>
                <a:uFillTx/>
              </a:rPr>
              <a:t>organisasjon</a:t>
            </a:r>
            <a:r>
              <a:rPr kumimoji="0" lang="en-US" sz="1400" b="1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1400" b="1" u="none" strike="noStrike" cap="none" spc="0" normalizeH="0" baseline="0" noProof="0" err="1">
                <a:ln>
                  <a:noFill/>
                </a:ln>
                <a:effectLst/>
                <a:uLnTx/>
                <a:uFillTx/>
              </a:rPr>
              <a:t>klubb</a:t>
            </a:r>
            <a:r>
              <a:rPr kumimoji="0" lang="en-US" sz="1400" b="1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1" u="none" strike="noStrike" cap="none" spc="0" normalizeH="0" baseline="0" noProof="0" err="1">
                <a:ln>
                  <a:noFill/>
                </a:ln>
                <a:effectLst/>
                <a:uLnTx/>
                <a:uFillTx/>
              </a:rPr>
              <a:t>eller</a:t>
            </a:r>
            <a:r>
              <a:rPr kumimoji="0" lang="en-US" sz="1400" b="1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 lag</a:t>
            </a:r>
            <a:endParaRPr lang="en-US" sz="1400" b="1" u="none" strike="noStrike" cap="none" spc="0" normalizeH="0" baseline="0" noProof="0">
              <a:ln>
                <a:noFill/>
              </a:ln>
              <a:effectLst/>
              <a:uLnTx/>
              <a:uFillTx/>
              <a:cs typeface="Calibri"/>
            </a:endParaRPr>
          </a:p>
        </p:txBody>
      </p:sp>
      <p:graphicFrame>
        <p:nvGraphicFramePr>
          <p:cNvPr id="4" name="Plassholder for innhold 4">
            <a:extLst>
              <a:ext uri="{FF2B5EF4-FFF2-40B4-BE49-F238E27FC236}">
                <a16:creationId xmlns:a16="http://schemas.microsoft.com/office/drawing/2014/main" id="{F5586686-722B-454A-9BAA-B6C8757E30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1843250"/>
              </p:ext>
            </p:extLst>
          </p:nvPr>
        </p:nvGraphicFramePr>
        <p:xfrm>
          <a:off x="2272683" y="1402672"/>
          <a:ext cx="8096436" cy="5007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3671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7EEE86B9-B6A2-4DDF-B039-D075085FED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473" y="129304"/>
            <a:ext cx="11907106" cy="6599392"/>
          </a:xfrm>
          <a:prstGeom prst="rect">
            <a:avLst/>
          </a:prstGeom>
          <a:effectLst>
            <a:outerShdw blurRad="812800" dist="50800" dir="5400000" algn="ctr" rotWithShape="0">
              <a:srgbClr val="000000"/>
            </a:outerShdw>
          </a:effec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F400FFE3-B6F8-4C1E-B30C-4B5E14123CBA}"/>
              </a:ext>
            </a:extLst>
          </p:cNvPr>
          <p:cNvSpPr txBox="1"/>
          <p:nvPr/>
        </p:nvSpPr>
        <p:spPr>
          <a:xfrm>
            <a:off x="3585655" y="984186"/>
            <a:ext cx="4978153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nb-NO" sz="3600"/>
              <a:t>Trening og fysisk aktivitet</a:t>
            </a:r>
          </a:p>
        </p:txBody>
      </p:sp>
    </p:spTree>
    <p:extLst>
      <p:ext uri="{BB962C8B-B14F-4D97-AF65-F5344CB8AC3E}">
        <p14:creationId xmlns:p14="http://schemas.microsoft.com/office/powerpoint/2010/main" val="1787072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46F3FAC0-DC97-4896-9CEA-3F53CAD74266}"/>
              </a:ext>
            </a:extLst>
          </p:cNvPr>
          <p:cNvSpPr txBox="1">
            <a:spLocks/>
          </p:cNvSpPr>
          <p:nvPr/>
        </p:nvSpPr>
        <p:spPr>
          <a:xfrm>
            <a:off x="1048492" y="4220088"/>
            <a:ext cx="3822820" cy="22243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8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Ungdom i Steigen trener tilnærmet like mye som lands- og fylkessnittet.</a:t>
            </a:r>
            <a:br>
              <a:rPr lang="nb-NO" sz="18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endParaRPr lang="nb-NO" sz="180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8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Det er en viss forskjell mellom kjønn og klassetrinn, guttene er mer aktiv og det er flest jenter som svarer at de aldri eller sjelden blir svett eller andpusten.</a:t>
            </a:r>
            <a:endParaRPr lang="nb-NO" sz="1800">
              <a:latin typeface="+mn-lt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A7CBBC1-F665-454D-978F-03B654570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202" y="4469163"/>
            <a:ext cx="4317208" cy="13165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E2295B8-04B9-46D6-917C-73CD202A8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191" y="5877017"/>
            <a:ext cx="3120103" cy="595656"/>
          </a:xfrm>
          <a:prstGeom prst="rect">
            <a:avLst/>
          </a:prstGeom>
        </p:spPr>
      </p:pic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8AB07B26-0875-46EB-901A-A34F60AD549E}"/>
              </a:ext>
            </a:extLst>
          </p:cNvPr>
          <p:cNvCxnSpPr>
            <a:cxnSpLocks/>
          </p:cNvCxnSpPr>
          <p:nvPr/>
        </p:nvCxnSpPr>
        <p:spPr>
          <a:xfrm flipV="1">
            <a:off x="340420" y="3764132"/>
            <a:ext cx="11158804" cy="61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>
            <a:extLst>
              <a:ext uri="{FF2B5EF4-FFF2-40B4-BE49-F238E27FC236}">
                <a16:creationId xmlns:a16="http://schemas.microsoft.com/office/drawing/2014/main" id="{4FA24B9F-4AD5-3BF2-86B5-7F9D3827E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16" y="1651248"/>
            <a:ext cx="8960145" cy="198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9F7E6F11-0CFE-BDE7-AF66-72A418438F09}"/>
              </a:ext>
            </a:extLst>
          </p:cNvPr>
          <p:cNvSpPr/>
          <p:nvPr/>
        </p:nvSpPr>
        <p:spPr>
          <a:xfrm>
            <a:off x="340420" y="375839"/>
            <a:ext cx="11360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b-NO" sz="1400" b="1">
                <a:solidFill>
                  <a:srgbClr val="000000"/>
                </a:solidFill>
                <a:latin typeface="Akkurat Pro Regular" panose="020B0504020101020102" pitchFamily="34" charset="77"/>
                <a:cs typeface="Arial" panose="020B0604020202020204" pitchFamily="34" charset="0"/>
              </a:rPr>
              <a:t>Tenk på de siste sju dagene. Hvor mange dager var du så fysisk aktiv at du ble andpusten eller svett i minst 60 minutter til sammen i løpet av en dag? </a:t>
            </a:r>
            <a:endParaRPr kumimoji="0" lang="nb-NO" sz="14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kkurat Pro Regular" panose="020B0504020101020102" pitchFamily="34" charset="77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EC29E5AF-A62B-7EDF-E40F-45E000ACCF24}"/>
              </a:ext>
            </a:extLst>
          </p:cNvPr>
          <p:cNvCxnSpPr>
            <a:cxnSpLocks/>
          </p:cNvCxnSpPr>
          <p:nvPr/>
        </p:nvCxnSpPr>
        <p:spPr>
          <a:xfrm>
            <a:off x="5722776" y="3825551"/>
            <a:ext cx="0" cy="2797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028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9D75E1-4610-4FA0-A511-709398603D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473" y="129304"/>
            <a:ext cx="11907106" cy="6599392"/>
          </a:xfrm>
          <a:prstGeom prst="rect">
            <a:avLst/>
          </a:prstGeom>
          <a:effectLst>
            <a:outerShdw blurRad="812800" dist="50800" dir="5400000" algn="ctr" rotWithShape="0">
              <a:srgbClr val="000000"/>
            </a:outerShdw>
          </a:effec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B3961257-ED66-4F6B-82B3-E803E9AB97B9}"/>
              </a:ext>
            </a:extLst>
          </p:cNvPr>
          <p:cNvSpPr txBox="1"/>
          <p:nvPr/>
        </p:nvSpPr>
        <p:spPr>
          <a:xfrm>
            <a:off x="5137170" y="978402"/>
            <a:ext cx="1867270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nb-NO" sz="3600"/>
              <a:t>Foreldre</a:t>
            </a:r>
          </a:p>
        </p:txBody>
      </p:sp>
    </p:spTree>
    <p:extLst>
      <p:ext uri="{BB962C8B-B14F-4D97-AF65-F5344CB8AC3E}">
        <p14:creationId xmlns:p14="http://schemas.microsoft.com/office/powerpoint/2010/main" val="830773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3">
            <a:extLst>
              <a:ext uri="{FF2B5EF4-FFF2-40B4-BE49-F238E27FC236}">
                <a16:creationId xmlns:a16="http://schemas.microsoft.com/office/drawing/2014/main" id="{8AC0368F-D1CD-4C10-87A5-3736802583C9}"/>
              </a:ext>
            </a:extLst>
          </p:cNvPr>
          <p:cNvSpPr txBox="1">
            <a:spLocks/>
          </p:cNvSpPr>
          <p:nvPr/>
        </p:nvSpPr>
        <p:spPr>
          <a:xfrm>
            <a:off x="578108" y="557883"/>
            <a:ext cx="6739164" cy="10994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b="1">
                <a:latin typeface="Akkurat Pro Regular" panose="020B0504020101020102" pitchFamily="34" charset="77"/>
                <a:cs typeface="Arial" panose="020B0604020202020204" pitchFamily="34" charset="0"/>
              </a:rPr>
              <a:t>Prosentandel av elevene på ungdomstrinnet som er fornøyd med foreldrene sine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E2B11-CFB5-4B11-AD52-0B8F1A27A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06" y="1717489"/>
            <a:ext cx="7244820" cy="182592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47559AB-87E5-4AC4-999C-B39B895CF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32" y="3771122"/>
            <a:ext cx="3538430" cy="43076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A360EF97-0FCC-7A4A-E4B4-2F448871C9F4}"/>
              </a:ext>
            </a:extLst>
          </p:cNvPr>
          <p:cNvSpPr txBox="1"/>
          <p:nvPr/>
        </p:nvSpPr>
        <p:spPr>
          <a:xfrm>
            <a:off x="3805908" y="5166049"/>
            <a:ext cx="679660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Ungdom i Steigen er jevnt over fornøyd med sine foreldre/foresatte</a:t>
            </a:r>
          </a:p>
        </p:txBody>
      </p:sp>
    </p:spTree>
    <p:extLst>
      <p:ext uri="{BB962C8B-B14F-4D97-AF65-F5344CB8AC3E}">
        <p14:creationId xmlns:p14="http://schemas.microsoft.com/office/powerpoint/2010/main" val="2111520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ngdatafarger">
    <a:dk1>
      <a:srgbClr val="000000"/>
    </a:dk1>
    <a:lt1>
      <a:srgbClr val="FFFFFF"/>
    </a:lt1>
    <a:dk2>
      <a:srgbClr val="44546A"/>
    </a:dk2>
    <a:lt2>
      <a:srgbClr val="E7E6E6"/>
    </a:lt2>
    <a:accent1>
      <a:srgbClr val="2C6FB4"/>
    </a:accent1>
    <a:accent2>
      <a:srgbClr val="DE9F37"/>
    </a:accent2>
    <a:accent3>
      <a:srgbClr val="ADA7A0"/>
    </a:accent3>
    <a:accent4>
      <a:srgbClr val="97C1DB"/>
    </a:accent4>
    <a:accent5>
      <a:srgbClr val="FDF1A8"/>
    </a:accent5>
    <a:accent6>
      <a:srgbClr val="F8CF6A"/>
    </a:accent6>
    <a:hlink>
      <a:srgbClr val="0563C1"/>
    </a:hlink>
    <a:folHlink>
      <a:srgbClr val="954F72"/>
    </a:folHlink>
  </a:clrScheme>
  <a:fontScheme name="Office-tem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-tem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76642847827440AA2D8797A0229FBF" ma:contentTypeVersion="2" ma:contentTypeDescription="Create a new document." ma:contentTypeScope="" ma:versionID="3f77352b50e35f77cf5da499622b5636">
  <xsd:schema xmlns:xsd="http://www.w3.org/2001/XMLSchema" xmlns:xs="http://www.w3.org/2001/XMLSchema" xmlns:p="http://schemas.microsoft.com/office/2006/metadata/properties" xmlns:ns2="8f46ee5f-3b8c-44eb-b49b-ad510e98b29b" targetNamespace="http://schemas.microsoft.com/office/2006/metadata/properties" ma:root="true" ma:fieldsID="f75ccc64cc96a2786eb8db5b565a2f66" ns2:_="">
    <xsd:import namespace="8f46ee5f-3b8c-44eb-b49b-ad510e98b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46ee5f-3b8c-44eb-b49b-ad510e98b2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4CF37C-C553-4408-8939-88A346DC45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DC7052-E9E7-4C97-B3A8-D7901A86A6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46ee5f-3b8c-44eb-b49b-ad510e98b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A9448B-DB85-4832-8DC3-91705D8DE0B2}">
  <ds:schemaRefs>
    <ds:schemaRef ds:uri="8f46ee5f-3b8c-44eb-b49b-ad510e98b29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1330</Words>
  <Application>Microsoft Office PowerPoint</Application>
  <PresentationFormat>Widescreen</PresentationFormat>
  <Paragraphs>157</Paragraphs>
  <Slides>37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37</vt:i4>
      </vt:variant>
    </vt:vector>
  </HeadingPairs>
  <TitlesOfParts>
    <vt:vector size="45" baseType="lpstr">
      <vt:lpstr>Akkurat Pro</vt:lpstr>
      <vt:lpstr>Akkurat Pro Light</vt:lpstr>
      <vt:lpstr>Akkurat Pro Regular</vt:lpstr>
      <vt:lpstr>Arial</vt:lpstr>
      <vt:lpstr>Arial,Sans-Serif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Rusmidler</dc:title>
  <dc:creator>Linda Johnsen</dc:creator>
  <cp:lastModifiedBy>Elisa Aspevold</cp:lastModifiedBy>
  <cp:revision>110</cp:revision>
  <dcterms:created xsi:type="dcterms:W3CDTF">2022-04-26T11:03:08Z</dcterms:created>
  <dcterms:modified xsi:type="dcterms:W3CDTF">2022-11-03T10:36:24Z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0x0101000E76642847827440AA2D8797A0229FBF</vt:lpwstr>
  </property>
</Properties>
</file>