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2" r:id="rId3"/>
    <p:sldId id="259" r:id="rId4"/>
    <p:sldId id="260" r:id="rId5"/>
    <p:sldId id="263" r:id="rId6"/>
    <p:sldId id="264" r:id="rId7"/>
    <p:sldId id="266" r:id="rId8"/>
  </p:sldIdLst>
  <p:sldSz cx="9144000" cy="6858000" type="screen4x3"/>
  <p:notesSz cx="6735763" cy="98663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70" y="-8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C37DD-7A60-4FFB-8D7C-3614E8D9F7FD}" type="datetimeFigureOut">
              <a:rPr lang="nb-NO" smtClean="0"/>
              <a:t>04.02.2016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11AAC-9A36-4A75-9D83-DF951D6760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5644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A0872-C380-4561-BB86-44E3F0E0336C}" type="slidenum">
              <a:rPr lang="nb-NO" smtClean="0">
                <a:solidFill>
                  <a:prstClr val="black"/>
                </a:solidFill>
              </a:rPr>
              <a:pPr/>
              <a:t>1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385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>
          <a:xfrm>
            <a:off x="488949" y="4748163"/>
            <a:ext cx="5816439" cy="3884861"/>
          </a:xfrm>
        </p:spPr>
        <p:txBody>
          <a:bodyPr/>
          <a:lstStyle/>
          <a:p>
            <a:r>
              <a:rPr lang="nb-NO" altLang="nb-NO" sz="1200" smtClean="0"/>
              <a:t>Fem skjemaer erstattes i sin helhet av a-meldingen:</a:t>
            </a:r>
          </a:p>
          <a:p>
            <a:r>
              <a:rPr lang="nb-NO" altLang="nb-NO" sz="1200" smtClean="0"/>
              <a:t>	- lønns- og trekkoppgave (RF-1015)</a:t>
            </a:r>
          </a:p>
          <a:p>
            <a:r>
              <a:rPr lang="nb-NO" altLang="nb-NO" sz="1200" smtClean="0"/>
              <a:t>	- terminoppgave for arbeidsgiveravgift og forskuddstrekk </a:t>
            </a:r>
          </a:p>
          <a:p>
            <a:r>
              <a:rPr lang="nb-NO" altLang="nb-NO" sz="1200" smtClean="0"/>
              <a:t>	(RF-1037)</a:t>
            </a:r>
          </a:p>
          <a:p>
            <a:r>
              <a:rPr lang="nb-NO" altLang="nb-NO" sz="1200" smtClean="0"/>
              <a:t>	- årsoppgave for arbeidsgiveravgift / følgeskriv til lønns- og trekkoppgave (RF-	1025)</a:t>
            </a:r>
          </a:p>
          <a:p>
            <a:r>
              <a:rPr lang="nb-NO" altLang="nb-NO" sz="1200" smtClean="0"/>
              <a:t>	- melding til Aa-registeret (NAV 25-01.10)</a:t>
            </a:r>
          </a:p>
          <a:p>
            <a:r>
              <a:rPr lang="nb-NO" altLang="nb-NO" sz="1200" smtClean="0"/>
              <a:t>	- oppgave til lønnsstatistikk (RA-0500)</a:t>
            </a:r>
          </a:p>
          <a:p>
            <a:endParaRPr lang="nb-NO" altLang="nb-NO" sz="1200" smtClean="0"/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A0872-C380-4561-BB86-44E3F0E0336C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4988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>
          <a:xfrm>
            <a:off x="417643" y="4748165"/>
            <a:ext cx="6152591" cy="4680777"/>
          </a:xfrm>
        </p:spPr>
        <p:txBody>
          <a:bodyPr/>
          <a:lstStyle/>
          <a:p>
            <a:pPr>
              <a:defRPr/>
            </a:pPr>
            <a:r>
              <a:rPr lang="nb-NO" altLang="nb-NO" sz="1200" smtClean="0"/>
              <a:t>Jf lov om bokføring § 3a og forskrift om bokføring § 8-5-6; Personallister skal føres hver arbeidsdag og oppbevares som en del av regnskapet i bransjene serveringssteder, frisører og skjønnhetspleiere samt bilverksteder og bilpleiebransjen.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Avstemmingsrapport A06 i Altinn. </a:t>
            </a:r>
            <a:r>
              <a:rPr lang="nb-NO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</a:t>
            </a:r>
            <a:r>
              <a:rPr lang="nb-NO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egnskapet må avstemmes mot avstemmingsrapporet A06 i altinn.</a:t>
            </a:r>
          </a:p>
          <a:p>
            <a:pPr>
              <a:defRPr/>
            </a:pPr>
            <a:endParaRPr lang="nb-NO" altLang="nb-NO" sz="1200" smtClean="0"/>
          </a:p>
          <a:p>
            <a:pPr>
              <a:defRPr/>
            </a:pPr>
            <a:endParaRPr lang="nb-NO" altLang="nb-NO" sz="1200" smtClean="0"/>
          </a:p>
          <a:p>
            <a:pPr>
              <a:defRPr/>
            </a:pPr>
            <a:r>
              <a:rPr lang="nb-NO" altLang="nb-NO" sz="1200" smtClean="0"/>
              <a:t>For serveringssteder gjelder kravet uavhengig av om serveringsstedet har alkoholservering. Kravet gjelder også cateringvirksomhet, gatekjøkken eller annen virksomhet som tilbereder mat m.v. som bringes eller hentes på forretningsstedet.</a:t>
            </a:r>
          </a:p>
          <a:p>
            <a:pPr>
              <a:defRPr/>
            </a:pPr>
            <a:endParaRPr lang="nb-NO" altLang="nb-NO" sz="1200" smtClean="0"/>
          </a:p>
          <a:p>
            <a:pPr>
              <a:defRPr/>
            </a:pPr>
            <a:r>
              <a:rPr lang="nb-NO" altLang="nb-NO" sz="1200" smtClean="0"/>
              <a:t>Personallister kan føres manuelt i innbunden bok eller elektronisk, eks i timebestillings- og tidsregistreringssystemer. Du må selv finne ut hvilke leverandører som tilbyr dette. Det kan ikke brukes regneark eller tekstbehandlingsprogram der det er mulig å rette eller endre opplysningene direkte.  Bok</a:t>
            </a:r>
            <a:r>
              <a:rPr lang="nb-NO" altLang="nb-NO" sz="1200" baseline="0" smtClean="0"/>
              <a:t> kan bestilles gratis på skatteetaten.no/personalliste</a:t>
            </a:r>
            <a:endParaRPr lang="nb-NO" altLang="nb-NO" sz="1200" smtClean="0"/>
          </a:p>
          <a:p>
            <a:pPr>
              <a:defRPr/>
            </a:pPr>
            <a:endParaRPr lang="nb-NO" altLang="nb-NO" sz="1200" smtClean="0"/>
          </a:p>
          <a:p>
            <a:pPr>
              <a:defRPr/>
            </a:pPr>
            <a:r>
              <a:rPr lang="nb-NO" altLang="nb-NO" sz="1200" smtClean="0"/>
              <a:t>Personnallisten skal gi en oversikt over hvilke personer som til en hver tid er på arbeid. Det skal føres liste over de som arbeider i virksomheten med angivelse av tidspunkt for arbeidsdagens begynnelse og slutt. Ved kontroll skal man kunne se at de som er til stede og arbeider i virksomheten står oppført i listen. Selgere og andre som er på reise faller da utenfor.</a:t>
            </a:r>
          </a:p>
          <a:p>
            <a:pPr>
              <a:defRPr/>
            </a:pPr>
            <a:endParaRPr lang="nb-NO" altLang="nb-NO" sz="1200" smtClean="0"/>
          </a:p>
          <a:p>
            <a:pPr>
              <a:defRPr/>
            </a:pPr>
            <a:r>
              <a:rPr lang="nb-NO" altLang="nb-NO" sz="1200" b="1" smtClean="0"/>
              <a:t>Husk at også innehaver skal være oppført der det er krav til føring av personalliste</a:t>
            </a:r>
            <a:r>
              <a:rPr lang="nb-NO" altLang="nb-NO" sz="1200" smtClean="0"/>
              <a:t>.</a:t>
            </a:r>
          </a:p>
          <a:p>
            <a:pPr marL="0" lvl="1">
              <a:defRPr/>
            </a:pPr>
            <a:endParaRPr lang="nb-NO" sz="1200" kern="0" smtClean="0">
              <a:solidFill>
                <a:srgbClr val="000000"/>
              </a:solidFill>
              <a:latin typeface="Arial"/>
            </a:endParaRPr>
          </a:p>
          <a:p>
            <a:pPr marL="0" lvl="1">
              <a:defRPr/>
            </a:pPr>
            <a:r>
              <a:rPr lang="nb-NO" altLang="nb-NO" sz="1200" smtClean="0"/>
              <a:t>Er det innleide eller innlånte arbeidstakere i tillegg til innehaver, må det føres liste. Alle som står i personallisten skal kunne fremlegge legitimasjon med bilde.</a:t>
            </a:r>
            <a:br>
              <a:rPr lang="nb-NO" altLang="nb-NO" sz="1200" smtClean="0"/>
            </a:br>
            <a:r>
              <a:rPr lang="nb-NO" altLang="nb-NO" sz="1200" smtClean="0"/>
              <a:t>Personallisten skal oppbevares i 3 år og 6 måneder etter regnskapsårets slutt.</a:t>
            </a:r>
          </a:p>
          <a:p>
            <a:pPr>
              <a:defRPr/>
            </a:pPr>
            <a:endParaRPr lang="nb-NO" altLang="nb-NO" sz="1100" smtClean="0"/>
          </a:p>
          <a:p>
            <a:pPr>
              <a:defRPr/>
            </a:pPr>
            <a:endParaRPr lang="nb-NO" altLang="nb-NO" sz="1100" smtClean="0"/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A0872-C380-4561-BB86-44E3F0E0336C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0660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23" y="1881235"/>
            <a:ext cx="7886700" cy="1896681"/>
          </a:xfrm>
        </p:spPr>
        <p:txBody>
          <a:bodyPr anchor="t" anchorCtr="0">
            <a:normAutofit/>
          </a:bodyPr>
          <a:lstStyle>
            <a:lvl1pPr>
              <a:defRPr sz="5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923" y="4100912"/>
            <a:ext cx="7886700" cy="1277203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05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10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2163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621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027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4327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8381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243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7045-903E-41CD-9F10-9603A5D53ABB}" type="datetime4">
              <a:rPr lang="nb-NO" smtClean="0">
                <a:solidFill>
                  <a:prstClr val="black"/>
                </a:solidFill>
              </a:rPr>
              <a:pPr/>
              <a:t>4. februar 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5200-363A-4A27-BFE2-9D2920C8E885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  <p:grpSp>
        <p:nvGrpSpPr>
          <p:cNvPr id="7" name="Group 4"/>
          <p:cNvGrpSpPr>
            <a:grpSpLocks noChangeAspect="1"/>
          </p:cNvGrpSpPr>
          <p:nvPr userDrawn="1"/>
        </p:nvGrpSpPr>
        <p:grpSpPr bwMode="auto">
          <a:xfrm>
            <a:off x="0" y="5743416"/>
            <a:ext cx="9150349" cy="1114584"/>
            <a:chOff x="0" y="2695"/>
            <a:chExt cx="5765" cy="523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2695"/>
              <a:ext cx="5765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3951"/>
              <a:endParaRPr lang="nb-NO" sz="1400">
                <a:solidFill>
                  <a:prstClr val="black"/>
                </a:solidFill>
              </a:endParaRPr>
            </a:p>
          </p:txBody>
        </p:sp>
        <p:sp>
          <p:nvSpPr>
            <p:cNvPr id="9" name="Freeform 5"/>
            <p:cNvSpPr>
              <a:spLocks/>
            </p:cNvSpPr>
            <p:nvPr userDrawn="1"/>
          </p:nvSpPr>
          <p:spPr bwMode="auto">
            <a:xfrm>
              <a:off x="0" y="2791"/>
              <a:ext cx="4547" cy="427"/>
            </a:xfrm>
            <a:custGeom>
              <a:avLst/>
              <a:gdLst>
                <a:gd name="T0" fmla="*/ 0 w 4547"/>
                <a:gd name="T1" fmla="*/ 427 h 427"/>
                <a:gd name="T2" fmla="*/ 4547 w 4547"/>
                <a:gd name="T3" fmla="*/ 427 h 427"/>
                <a:gd name="T4" fmla="*/ 4493 w 4547"/>
                <a:gd name="T5" fmla="*/ 274 h 427"/>
                <a:gd name="T6" fmla="*/ 0 w 4547"/>
                <a:gd name="T7" fmla="*/ 0 h 427"/>
                <a:gd name="T8" fmla="*/ 0 w 4547"/>
                <a:gd name="T9" fmla="*/ 427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7" h="427">
                  <a:moveTo>
                    <a:pt x="0" y="427"/>
                  </a:moveTo>
                  <a:lnTo>
                    <a:pt x="4547" y="427"/>
                  </a:lnTo>
                  <a:lnTo>
                    <a:pt x="4493" y="274"/>
                  </a:lnTo>
                  <a:lnTo>
                    <a:pt x="0" y="0"/>
                  </a:lnTo>
                  <a:lnTo>
                    <a:pt x="0" y="427"/>
                  </a:lnTo>
                  <a:close/>
                </a:path>
              </a:pathLst>
            </a:custGeom>
            <a:solidFill>
              <a:srgbClr val="FCE1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3951"/>
              <a:endParaRPr lang="nb-NO" sz="1400">
                <a:solidFill>
                  <a:prstClr val="black"/>
                </a:solidFill>
              </a:endParaRPr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705" y="2696"/>
              <a:ext cx="5060" cy="522"/>
            </a:xfrm>
            <a:custGeom>
              <a:avLst/>
              <a:gdLst>
                <a:gd name="T0" fmla="*/ 0 w 5060"/>
                <a:gd name="T1" fmla="*/ 522 h 522"/>
                <a:gd name="T2" fmla="*/ 5060 w 5060"/>
                <a:gd name="T3" fmla="*/ 522 h 522"/>
                <a:gd name="T4" fmla="*/ 5060 w 5060"/>
                <a:gd name="T5" fmla="*/ 0 h 522"/>
                <a:gd name="T6" fmla="*/ 0 w 5060"/>
                <a:gd name="T7" fmla="*/ 52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60" h="522">
                  <a:moveTo>
                    <a:pt x="0" y="522"/>
                  </a:moveTo>
                  <a:lnTo>
                    <a:pt x="5060" y="522"/>
                  </a:lnTo>
                  <a:lnTo>
                    <a:pt x="5060" y="0"/>
                  </a:lnTo>
                  <a:lnTo>
                    <a:pt x="0" y="522"/>
                  </a:lnTo>
                  <a:close/>
                </a:path>
              </a:pathLst>
            </a:custGeom>
            <a:solidFill>
              <a:srgbClr val="F06B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3951"/>
              <a:endParaRPr lang="nb-NO" sz="14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220786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23" y="1881235"/>
            <a:ext cx="7886700" cy="1896681"/>
          </a:xfrm>
        </p:spPr>
        <p:txBody>
          <a:bodyPr anchor="t" anchorCtr="0">
            <a:normAutofit/>
          </a:bodyPr>
          <a:lstStyle>
            <a:lvl1pPr>
              <a:defRPr sz="5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923" y="4100912"/>
            <a:ext cx="7886700" cy="1277203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05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10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2163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621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027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4327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8381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243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7045-903E-41CD-9F10-9603A5D53ABB}" type="datetime4">
              <a:rPr lang="nb-NO" smtClean="0">
                <a:solidFill>
                  <a:prstClr val="black"/>
                </a:solidFill>
              </a:rPr>
              <a:pPr/>
              <a:t>4. februar 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5200-363A-4A27-BFE2-9D2920C8E885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  <p:grpSp>
        <p:nvGrpSpPr>
          <p:cNvPr id="7" name="Group 4"/>
          <p:cNvGrpSpPr>
            <a:grpSpLocks noChangeAspect="1"/>
          </p:cNvGrpSpPr>
          <p:nvPr userDrawn="1"/>
        </p:nvGrpSpPr>
        <p:grpSpPr bwMode="auto">
          <a:xfrm>
            <a:off x="0" y="5743416"/>
            <a:ext cx="9150349" cy="1114584"/>
            <a:chOff x="0" y="2695"/>
            <a:chExt cx="5765" cy="523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2695"/>
              <a:ext cx="5765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3951"/>
              <a:endParaRPr lang="nb-NO" sz="1400">
                <a:solidFill>
                  <a:prstClr val="black"/>
                </a:solidFill>
              </a:endParaRPr>
            </a:p>
          </p:txBody>
        </p:sp>
        <p:sp>
          <p:nvSpPr>
            <p:cNvPr id="9" name="Freeform 5"/>
            <p:cNvSpPr>
              <a:spLocks/>
            </p:cNvSpPr>
            <p:nvPr userDrawn="1"/>
          </p:nvSpPr>
          <p:spPr bwMode="auto">
            <a:xfrm>
              <a:off x="0" y="2791"/>
              <a:ext cx="4547" cy="427"/>
            </a:xfrm>
            <a:custGeom>
              <a:avLst/>
              <a:gdLst>
                <a:gd name="T0" fmla="*/ 0 w 4547"/>
                <a:gd name="T1" fmla="*/ 427 h 427"/>
                <a:gd name="T2" fmla="*/ 4547 w 4547"/>
                <a:gd name="T3" fmla="*/ 427 h 427"/>
                <a:gd name="T4" fmla="*/ 4493 w 4547"/>
                <a:gd name="T5" fmla="*/ 274 h 427"/>
                <a:gd name="T6" fmla="*/ 0 w 4547"/>
                <a:gd name="T7" fmla="*/ 0 h 427"/>
                <a:gd name="T8" fmla="*/ 0 w 4547"/>
                <a:gd name="T9" fmla="*/ 427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7" h="427">
                  <a:moveTo>
                    <a:pt x="0" y="427"/>
                  </a:moveTo>
                  <a:lnTo>
                    <a:pt x="4547" y="427"/>
                  </a:lnTo>
                  <a:lnTo>
                    <a:pt x="4493" y="274"/>
                  </a:lnTo>
                  <a:lnTo>
                    <a:pt x="0" y="0"/>
                  </a:lnTo>
                  <a:lnTo>
                    <a:pt x="0" y="427"/>
                  </a:lnTo>
                  <a:close/>
                </a:path>
              </a:pathLst>
            </a:custGeom>
            <a:solidFill>
              <a:srgbClr val="E9F7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3951"/>
              <a:endParaRPr lang="nb-NO" sz="1400">
                <a:solidFill>
                  <a:prstClr val="black"/>
                </a:solidFill>
              </a:endParaRPr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705" y="2696"/>
              <a:ext cx="5060" cy="522"/>
            </a:xfrm>
            <a:custGeom>
              <a:avLst/>
              <a:gdLst>
                <a:gd name="T0" fmla="*/ 0 w 5060"/>
                <a:gd name="T1" fmla="*/ 522 h 522"/>
                <a:gd name="T2" fmla="*/ 5060 w 5060"/>
                <a:gd name="T3" fmla="*/ 522 h 522"/>
                <a:gd name="T4" fmla="*/ 5060 w 5060"/>
                <a:gd name="T5" fmla="*/ 0 h 522"/>
                <a:gd name="T6" fmla="*/ 0 w 5060"/>
                <a:gd name="T7" fmla="*/ 52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60" h="522">
                  <a:moveTo>
                    <a:pt x="0" y="522"/>
                  </a:moveTo>
                  <a:lnTo>
                    <a:pt x="5060" y="522"/>
                  </a:lnTo>
                  <a:lnTo>
                    <a:pt x="5060" y="0"/>
                  </a:lnTo>
                  <a:lnTo>
                    <a:pt x="0" y="522"/>
                  </a:lnTo>
                  <a:close/>
                </a:path>
              </a:pathLst>
            </a:custGeom>
            <a:solidFill>
              <a:srgbClr val="8FD9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3951"/>
              <a:endParaRPr lang="nb-NO" sz="14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416696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23" y="1881235"/>
            <a:ext cx="7886700" cy="1896681"/>
          </a:xfrm>
        </p:spPr>
        <p:txBody>
          <a:bodyPr anchor="t" anchorCtr="0">
            <a:normAutofit/>
          </a:bodyPr>
          <a:lstStyle>
            <a:lvl1pPr>
              <a:defRPr sz="5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923" y="4100912"/>
            <a:ext cx="7886700" cy="1277203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05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10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2163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621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027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4327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8381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243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7045-903E-41CD-9F10-9603A5D53ABB}" type="datetime4">
              <a:rPr lang="nb-NO" smtClean="0">
                <a:solidFill>
                  <a:prstClr val="black"/>
                </a:solidFill>
              </a:rPr>
              <a:pPr/>
              <a:t>4. februar 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5200-363A-4A27-BFE2-9D2920C8E885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  <p:grpSp>
        <p:nvGrpSpPr>
          <p:cNvPr id="7" name="Group 4"/>
          <p:cNvGrpSpPr>
            <a:grpSpLocks noChangeAspect="1"/>
          </p:cNvGrpSpPr>
          <p:nvPr userDrawn="1"/>
        </p:nvGrpSpPr>
        <p:grpSpPr bwMode="auto">
          <a:xfrm>
            <a:off x="0" y="5743416"/>
            <a:ext cx="9150349" cy="1114584"/>
            <a:chOff x="0" y="2695"/>
            <a:chExt cx="5765" cy="523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2695"/>
              <a:ext cx="5765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3951"/>
              <a:endParaRPr lang="nb-NO" sz="1400">
                <a:solidFill>
                  <a:prstClr val="black"/>
                </a:solidFill>
              </a:endParaRPr>
            </a:p>
          </p:txBody>
        </p:sp>
        <p:sp>
          <p:nvSpPr>
            <p:cNvPr id="9" name="Freeform 5"/>
            <p:cNvSpPr>
              <a:spLocks/>
            </p:cNvSpPr>
            <p:nvPr userDrawn="1"/>
          </p:nvSpPr>
          <p:spPr bwMode="auto">
            <a:xfrm>
              <a:off x="0" y="2791"/>
              <a:ext cx="4547" cy="427"/>
            </a:xfrm>
            <a:custGeom>
              <a:avLst/>
              <a:gdLst>
                <a:gd name="T0" fmla="*/ 0 w 4547"/>
                <a:gd name="T1" fmla="*/ 427 h 427"/>
                <a:gd name="T2" fmla="*/ 4547 w 4547"/>
                <a:gd name="T3" fmla="*/ 427 h 427"/>
                <a:gd name="T4" fmla="*/ 4493 w 4547"/>
                <a:gd name="T5" fmla="*/ 274 h 427"/>
                <a:gd name="T6" fmla="*/ 0 w 4547"/>
                <a:gd name="T7" fmla="*/ 0 h 427"/>
                <a:gd name="T8" fmla="*/ 0 w 4547"/>
                <a:gd name="T9" fmla="*/ 427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7" h="427">
                  <a:moveTo>
                    <a:pt x="0" y="427"/>
                  </a:moveTo>
                  <a:lnTo>
                    <a:pt x="4547" y="427"/>
                  </a:lnTo>
                  <a:lnTo>
                    <a:pt x="4493" y="274"/>
                  </a:lnTo>
                  <a:lnTo>
                    <a:pt x="0" y="0"/>
                  </a:lnTo>
                  <a:lnTo>
                    <a:pt x="0" y="427"/>
                  </a:lnTo>
                  <a:close/>
                </a:path>
              </a:pathLst>
            </a:custGeom>
            <a:solidFill>
              <a:srgbClr val="FCEF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3951"/>
              <a:endParaRPr lang="nb-NO" sz="1400">
                <a:solidFill>
                  <a:prstClr val="black"/>
                </a:solidFill>
              </a:endParaRPr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705" y="2696"/>
              <a:ext cx="5060" cy="522"/>
            </a:xfrm>
            <a:custGeom>
              <a:avLst/>
              <a:gdLst>
                <a:gd name="T0" fmla="*/ 0 w 5060"/>
                <a:gd name="T1" fmla="*/ 522 h 522"/>
                <a:gd name="T2" fmla="*/ 5060 w 5060"/>
                <a:gd name="T3" fmla="*/ 522 h 522"/>
                <a:gd name="T4" fmla="*/ 5060 w 5060"/>
                <a:gd name="T5" fmla="*/ 0 h 522"/>
                <a:gd name="T6" fmla="*/ 0 w 5060"/>
                <a:gd name="T7" fmla="*/ 52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60" h="522">
                  <a:moveTo>
                    <a:pt x="0" y="522"/>
                  </a:moveTo>
                  <a:lnTo>
                    <a:pt x="5060" y="522"/>
                  </a:lnTo>
                  <a:lnTo>
                    <a:pt x="5060" y="0"/>
                  </a:lnTo>
                  <a:lnTo>
                    <a:pt x="0" y="522"/>
                  </a:lnTo>
                  <a:close/>
                </a:path>
              </a:pathLst>
            </a:custGeom>
            <a:solidFill>
              <a:srgbClr val="F2A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3951"/>
              <a:endParaRPr lang="nb-NO" sz="14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358358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23" y="1881235"/>
            <a:ext cx="7886700" cy="1896681"/>
          </a:xfrm>
        </p:spPr>
        <p:txBody>
          <a:bodyPr anchor="t" anchorCtr="0">
            <a:normAutofit/>
          </a:bodyPr>
          <a:lstStyle>
            <a:lvl1pPr>
              <a:defRPr sz="5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923" y="4100912"/>
            <a:ext cx="7886700" cy="1277203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05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10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2163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621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027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4327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8381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243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7045-903E-41CD-9F10-9603A5D53ABB}" type="datetime4">
              <a:rPr lang="nb-NO" smtClean="0">
                <a:solidFill>
                  <a:prstClr val="black"/>
                </a:solidFill>
              </a:rPr>
              <a:pPr/>
              <a:t>4. februar 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5200-363A-4A27-BFE2-9D2920C8E885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  <p:grpSp>
        <p:nvGrpSpPr>
          <p:cNvPr id="7" name="Group 4"/>
          <p:cNvGrpSpPr>
            <a:grpSpLocks noChangeAspect="1"/>
          </p:cNvGrpSpPr>
          <p:nvPr userDrawn="1"/>
        </p:nvGrpSpPr>
        <p:grpSpPr bwMode="auto">
          <a:xfrm>
            <a:off x="0" y="5743416"/>
            <a:ext cx="9150349" cy="1114584"/>
            <a:chOff x="0" y="2695"/>
            <a:chExt cx="5765" cy="523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2695"/>
              <a:ext cx="5765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3951"/>
              <a:endParaRPr lang="nb-NO" sz="1400">
                <a:solidFill>
                  <a:prstClr val="black"/>
                </a:solidFill>
              </a:endParaRPr>
            </a:p>
          </p:txBody>
        </p:sp>
        <p:sp>
          <p:nvSpPr>
            <p:cNvPr id="9" name="Freeform 5"/>
            <p:cNvSpPr>
              <a:spLocks/>
            </p:cNvSpPr>
            <p:nvPr userDrawn="1"/>
          </p:nvSpPr>
          <p:spPr bwMode="auto">
            <a:xfrm>
              <a:off x="0" y="2791"/>
              <a:ext cx="4547" cy="427"/>
            </a:xfrm>
            <a:custGeom>
              <a:avLst/>
              <a:gdLst>
                <a:gd name="T0" fmla="*/ 0 w 4547"/>
                <a:gd name="T1" fmla="*/ 427 h 427"/>
                <a:gd name="T2" fmla="*/ 4547 w 4547"/>
                <a:gd name="T3" fmla="*/ 427 h 427"/>
                <a:gd name="T4" fmla="*/ 4493 w 4547"/>
                <a:gd name="T5" fmla="*/ 274 h 427"/>
                <a:gd name="T6" fmla="*/ 0 w 4547"/>
                <a:gd name="T7" fmla="*/ 0 h 427"/>
                <a:gd name="T8" fmla="*/ 0 w 4547"/>
                <a:gd name="T9" fmla="*/ 427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7" h="427">
                  <a:moveTo>
                    <a:pt x="0" y="427"/>
                  </a:moveTo>
                  <a:lnTo>
                    <a:pt x="4547" y="427"/>
                  </a:lnTo>
                  <a:lnTo>
                    <a:pt x="4493" y="274"/>
                  </a:lnTo>
                  <a:lnTo>
                    <a:pt x="0" y="0"/>
                  </a:lnTo>
                  <a:lnTo>
                    <a:pt x="0" y="427"/>
                  </a:lnTo>
                  <a:close/>
                </a:path>
              </a:pathLst>
            </a:custGeom>
            <a:solidFill>
              <a:srgbClr val="E3D8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3951"/>
              <a:endParaRPr lang="nb-NO" sz="1400">
                <a:solidFill>
                  <a:prstClr val="black"/>
                </a:solidFill>
              </a:endParaRPr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705" y="2696"/>
              <a:ext cx="5060" cy="522"/>
            </a:xfrm>
            <a:custGeom>
              <a:avLst/>
              <a:gdLst>
                <a:gd name="T0" fmla="*/ 0 w 5060"/>
                <a:gd name="T1" fmla="*/ 522 h 522"/>
                <a:gd name="T2" fmla="*/ 5060 w 5060"/>
                <a:gd name="T3" fmla="*/ 522 h 522"/>
                <a:gd name="T4" fmla="*/ 5060 w 5060"/>
                <a:gd name="T5" fmla="*/ 0 h 522"/>
                <a:gd name="T6" fmla="*/ 0 w 5060"/>
                <a:gd name="T7" fmla="*/ 52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60" h="522">
                  <a:moveTo>
                    <a:pt x="0" y="522"/>
                  </a:moveTo>
                  <a:lnTo>
                    <a:pt x="5060" y="522"/>
                  </a:lnTo>
                  <a:lnTo>
                    <a:pt x="5060" y="0"/>
                  </a:lnTo>
                  <a:lnTo>
                    <a:pt x="0" y="522"/>
                  </a:lnTo>
                  <a:close/>
                </a:path>
              </a:pathLst>
            </a:custGeom>
            <a:solidFill>
              <a:srgbClr val="733D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3951"/>
              <a:endParaRPr lang="nb-NO" sz="14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01535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 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23" y="1881235"/>
            <a:ext cx="7886700" cy="1896681"/>
          </a:xfrm>
        </p:spPr>
        <p:txBody>
          <a:bodyPr anchor="t" anchorCtr="0">
            <a:normAutofit/>
          </a:bodyPr>
          <a:lstStyle>
            <a:lvl1pPr>
              <a:defRPr sz="5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923" y="4100912"/>
            <a:ext cx="7886700" cy="1277203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05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10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2163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621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027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4327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8381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243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7045-903E-41CD-9F10-9603A5D53ABB}" type="datetime4">
              <a:rPr lang="nb-NO" smtClean="0">
                <a:solidFill>
                  <a:prstClr val="black"/>
                </a:solidFill>
              </a:rPr>
              <a:pPr/>
              <a:t>4. februar 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5200-363A-4A27-BFE2-9D2920C8E885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  <p:grpSp>
        <p:nvGrpSpPr>
          <p:cNvPr id="9" name="Group 4"/>
          <p:cNvGrpSpPr>
            <a:grpSpLocks noChangeAspect="1"/>
          </p:cNvGrpSpPr>
          <p:nvPr userDrawn="1"/>
        </p:nvGrpSpPr>
        <p:grpSpPr bwMode="auto">
          <a:xfrm>
            <a:off x="0" y="5743416"/>
            <a:ext cx="9150349" cy="1114584"/>
            <a:chOff x="0" y="2695"/>
            <a:chExt cx="5765" cy="523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2695"/>
              <a:ext cx="5765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3951"/>
              <a:endParaRPr lang="nb-NO" sz="1400">
                <a:solidFill>
                  <a:prstClr val="black"/>
                </a:solidFill>
              </a:endParaRPr>
            </a:p>
          </p:txBody>
        </p:sp>
        <p:sp>
          <p:nvSpPr>
            <p:cNvPr id="11" name="Freeform 5"/>
            <p:cNvSpPr>
              <a:spLocks/>
            </p:cNvSpPr>
            <p:nvPr userDrawn="1"/>
          </p:nvSpPr>
          <p:spPr bwMode="auto">
            <a:xfrm>
              <a:off x="0" y="2791"/>
              <a:ext cx="4547" cy="427"/>
            </a:xfrm>
            <a:custGeom>
              <a:avLst/>
              <a:gdLst>
                <a:gd name="T0" fmla="*/ 0 w 4547"/>
                <a:gd name="T1" fmla="*/ 427 h 427"/>
                <a:gd name="T2" fmla="*/ 4547 w 4547"/>
                <a:gd name="T3" fmla="*/ 427 h 427"/>
                <a:gd name="T4" fmla="*/ 4493 w 4547"/>
                <a:gd name="T5" fmla="*/ 274 h 427"/>
                <a:gd name="T6" fmla="*/ 0 w 4547"/>
                <a:gd name="T7" fmla="*/ 0 h 427"/>
                <a:gd name="T8" fmla="*/ 0 w 4547"/>
                <a:gd name="T9" fmla="*/ 427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7" h="427">
                  <a:moveTo>
                    <a:pt x="0" y="427"/>
                  </a:moveTo>
                  <a:lnTo>
                    <a:pt x="4547" y="427"/>
                  </a:lnTo>
                  <a:lnTo>
                    <a:pt x="4493" y="274"/>
                  </a:lnTo>
                  <a:lnTo>
                    <a:pt x="0" y="0"/>
                  </a:lnTo>
                  <a:lnTo>
                    <a:pt x="0" y="427"/>
                  </a:lnTo>
                  <a:close/>
                </a:path>
              </a:pathLst>
            </a:custGeom>
            <a:solidFill>
              <a:srgbClr val="F2E4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3951"/>
              <a:endParaRPr lang="nb-NO" sz="1400">
                <a:solidFill>
                  <a:prstClr val="black"/>
                </a:solidFill>
              </a:endParaRPr>
            </a:p>
          </p:txBody>
        </p: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705" y="2696"/>
              <a:ext cx="5060" cy="522"/>
            </a:xfrm>
            <a:custGeom>
              <a:avLst/>
              <a:gdLst>
                <a:gd name="T0" fmla="*/ 0 w 5060"/>
                <a:gd name="T1" fmla="*/ 522 h 522"/>
                <a:gd name="T2" fmla="*/ 5060 w 5060"/>
                <a:gd name="T3" fmla="*/ 522 h 522"/>
                <a:gd name="T4" fmla="*/ 5060 w 5060"/>
                <a:gd name="T5" fmla="*/ 0 h 522"/>
                <a:gd name="T6" fmla="*/ 0 w 5060"/>
                <a:gd name="T7" fmla="*/ 52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60" h="522">
                  <a:moveTo>
                    <a:pt x="0" y="522"/>
                  </a:moveTo>
                  <a:lnTo>
                    <a:pt x="5060" y="522"/>
                  </a:lnTo>
                  <a:lnTo>
                    <a:pt x="5060" y="0"/>
                  </a:lnTo>
                  <a:lnTo>
                    <a:pt x="0" y="522"/>
                  </a:lnTo>
                  <a:close/>
                </a:path>
              </a:pathLst>
            </a:custGeom>
            <a:solidFill>
              <a:srgbClr val="BF78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3951"/>
              <a:endParaRPr lang="nb-NO" sz="14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512142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EC7F-F40F-4D5F-87B8-CEFCD6220736}" type="datetime4">
              <a:rPr lang="nb-NO" smtClean="0"/>
              <a:t>4. februar 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5200-363A-4A27-BFE2-9D2920C8E8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9381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4213" y="74613"/>
            <a:ext cx="6911975" cy="762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684213" y="1268413"/>
            <a:ext cx="3886200" cy="518477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22813" y="1268413"/>
            <a:ext cx="3887787" cy="518477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45004-BE43-447F-83D5-FFB9FCBCBB07}" type="datetime1">
              <a:rPr lang="nb-NO"/>
              <a:pPr>
                <a:defRPr/>
              </a:pPr>
              <a:t>04.02.2016</a:t>
            </a:fld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Skatt nord - kurs for nye næringsdrivendeSkatt øst - Kurs for nye næringsdrivende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E69F4-79B6-44FE-93E3-53A3E388364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314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2A909-6111-426B-B0C6-16E2BBF5A496}" type="datetime1">
              <a:rPr lang="nb-NO"/>
              <a:pPr>
                <a:defRPr/>
              </a:pPr>
              <a:t>04.02.2016</a:t>
            </a:fld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Skatt nord - kurs for nye næringsdrivendeSkatt øst - Kurs for nye næringsdrivende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921CA-7552-4837-B4BD-85A4E6F7EE3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49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924" y="1740072"/>
            <a:ext cx="8513539" cy="132556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924" y="3683260"/>
            <a:ext cx="8513539" cy="281015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1027" y="360046"/>
            <a:ext cx="670675" cy="36004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pPr defTabSz="683951"/>
            <a:fld id="{10D08794-71B2-4901-B2EA-608FA5FADD6F}" type="datetime4">
              <a:rPr lang="nb-NO" smtClean="0">
                <a:solidFill>
                  <a:prstClr val="black"/>
                </a:solidFill>
              </a:rPr>
              <a:pPr defTabSz="683951"/>
              <a:t>4. februar 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43377" y="360046"/>
            <a:ext cx="1609618" cy="36004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pPr defTabSz="683951"/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47078" y="360046"/>
            <a:ext cx="268269" cy="36004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pPr defTabSz="683951"/>
            <a:fld id="{D8865200-363A-4A27-BFE2-9D2920C8E885}" type="slidenum">
              <a:rPr lang="nb-NO" smtClean="0">
                <a:solidFill>
                  <a:prstClr val="black"/>
                </a:solidFill>
              </a:rPr>
              <a:pPr defTabSz="683951"/>
              <a:t>‹#›</a:t>
            </a:fld>
            <a:endParaRPr lang="nb-NO">
              <a:solidFill>
                <a:prstClr val="black"/>
              </a:solidFill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05" y="380905"/>
            <a:ext cx="423599" cy="67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23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681091" rtl="0" eaLnBrk="1" latinLnBrk="0" hangingPunct="1">
        <a:lnSpc>
          <a:spcPct val="90000"/>
        </a:lnSpc>
        <a:spcBef>
          <a:spcPct val="0"/>
        </a:spcBef>
        <a:buNone/>
        <a:defRPr sz="37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0272" indent="-170272" algn="l" defTabSz="681091" rtl="0" eaLnBrk="1" latinLnBrk="0" hangingPunct="1">
        <a:lnSpc>
          <a:spcPct val="90000"/>
        </a:lnSpc>
        <a:spcBef>
          <a:spcPts val="74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0819" indent="-170272" algn="l" defTabSz="681091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1364" indent="-170272" algn="l" defTabSz="681091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1908" indent="-170272" algn="l" defTabSz="681091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32454" indent="-170272" algn="l" defTabSz="681091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73000" indent="-170272" algn="l" defTabSz="681091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13546" indent="-170272" algn="l" defTabSz="681091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54091" indent="-170272" algn="l" defTabSz="681091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894636" indent="-170272" algn="l" defTabSz="681091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10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0545" algn="l" defTabSz="6810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1091" algn="l" defTabSz="6810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1636" algn="l" defTabSz="6810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62183" algn="l" defTabSz="6810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02727" algn="l" defTabSz="6810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43272" algn="l" defTabSz="6810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83818" algn="l" defTabSz="6810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24363" algn="l" defTabSz="6810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tinn.no/A-ordninge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atteetaten.no/personallist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atteetaten.no/no/Bedrift-og-organisasjon/Drive-bedrift/Arbeidsgiver/Arbeidsgiveravgift/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7584" y="1916832"/>
            <a:ext cx="7381039" cy="1896681"/>
          </a:xfrm>
        </p:spPr>
        <p:txBody>
          <a:bodyPr>
            <a:normAutofit fontScale="90000"/>
          </a:bodyPr>
          <a:lstStyle/>
          <a:p>
            <a:r>
              <a:rPr lang="nb-NO"/>
              <a:t/>
            </a:r>
            <a:br>
              <a:rPr lang="nb-NO"/>
            </a:br>
            <a:r>
              <a:rPr lang="nb-NO" smtClean="0"/>
              <a:t>Skatteoppkrever informerer</a:t>
            </a:r>
            <a:br>
              <a:rPr lang="nb-NO" smtClean="0"/>
            </a:b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265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 txBox="1">
            <a:spLocks noGrp="1" noChangeArrowheads="1"/>
          </p:cNvSpPr>
          <p:nvPr/>
        </p:nvSpPr>
        <p:spPr bwMode="auto">
          <a:xfrm>
            <a:off x="684213" y="6526213"/>
            <a:ext cx="65516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/>
            <a:endParaRPr lang="nb-NO" sz="900">
              <a:latin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484784"/>
            <a:ext cx="6911975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nb-NO" sz="3200" smtClean="0">
                <a:latin typeface="+mn-lt"/>
                <a:cs typeface="Times New Roman" pitchFamily="18" charset="0"/>
              </a:rPr>
              <a:t>Hva gjør skatteoppkreverkontoret?</a:t>
            </a:r>
          </a:p>
        </p:txBody>
      </p:sp>
      <p:sp>
        <p:nvSpPr>
          <p:cNvPr id="17412" name="TekstSylinder 4"/>
          <p:cNvSpPr txBox="1">
            <a:spLocks noChangeArrowheads="1"/>
          </p:cNvSpPr>
          <p:nvPr/>
        </p:nvSpPr>
        <p:spPr bwMode="auto">
          <a:xfrm>
            <a:off x="611560" y="2276872"/>
            <a:ext cx="828161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nb-NO" sz="2000">
                <a:solidFill>
                  <a:srgbClr val="080808"/>
                </a:solidFill>
              </a:rPr>
              <a:t>Innfordrer skatter og avgifter</a:t>
            </a:r>
          </a:p>
          <a:p>
            <a:pPr eaLnBrk="0" hangingPunct="0">
              <a:buClr>
                <a:srgbClr val="FF0000"/>
              </a:buClr>
              <a:buFont typeface="Wingdings" pitchFamily="2" charset="2"/>
              <a:buNone/>
            </a:pPr>
            <a:endParaRPr lang="nb-NO" sz="2000">
              <a:solidFill>
                <a:srgbClr val="080808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nb-NO" sz="2000">
                <a:solidFill>
                  <a:srgbClr val="080808"/>
                </a:solidFill>
              </a:rPr>
              <a:t>Skattekontoret fastsetter, skatteoppkreverkontoret (SKO) innkrever</a:t>
            </a:r>
          </a:p>
          <a:p>
            <a:pPr eaLnBrk="0" hangingPunct="0">
              <a:buClr>
                <a:srgbClr val="FF0000"/>
              </a:buClr>
              <a:buFont typeface="Wingdings" pitchFamily="2" charset="2"/>
              <a:buNone/>
            </a:pPr>
            <a:endParaRPr lang="nb-NO" sz="2000">
              <a:solidFill>
                <a:srgbClr val="080808"/>
              </a:solidFill>
            </a:endParaRPr>
          </a:p>
          <a:p>
            <a:pPr eaLnBrk="0" hangingPunct="0">
              <a:buClr>
                <a:srgbClr val="FF0000"/>
              </a:buClr>
              <a:buFont typeface="Wingdings" pitchFamily="2" charset="2"/>
              <a:buNone/>
            </a:pPr>
            <a:r>
              <a:rPr lang="nb-NO" sz="2000" smtClean="0">
                <a:solidFill>
                  <a:srgbClr val="080808"/>
                </a:solidFill>
              </a:rPr>
              <a:t>    Unntatt</a:t>
            </a:r>
            <a:r>
              <a:rPr lang="nb-NO" sz="2000">
                <a:solidFill>
                  <a:srgbClr val="080808"/>
                </a:solidFill>
              </a:rPr>
              <a:t>: </a:t>
            </a:r>
            <a:r>
              <a:rPr lang="nb-NO" sz="2000" smtClean="0">
                <a:solidFill>
                  <a:srgbClr val="080808"/>
                </a:solidFill>
              </a:rPr>
              <a:t>Merverdiavgift (MVA)</a:t>
            </a:r>
            <a:endParaRPr lang="nb-NO" sz="200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92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55576" y="1340768"/>
            <a:ext cx="8079887" cy="1868882"/>
          </a:xfrm>
        </p:spPr>
        <p:txBody>
          <a:bodyPr/>
          <a:lstStyle/>
          <a:p>
            <a:r>
              <a:rPr lang="nb-NO" altLang="nb-NO" sz="4000" smtClean="0"/>
              <a:t>A-meldingen</a:t>
            </a:r>
            <a:endParaRPr lang="nb-NO"/>
          </a:p>
        </p:txBody>
      </p:sp>
      <p:sp>
        <p:nvSpPr>
          <p:cNvPr id="4" name="Text Box 10"/>
          <p:cNvSpPr txBox="1">
            <a:spLocks noGrp="1" noChangeArrowheads="1"/>
          </p:cNvSpPr>
          <p:nvPr>
            <p:ph idx="1"/>
          </p:nvPr>
        </p:nvSpPr>
        <p:spPr bwMode="auto">
          <a:xfrm>
            <a:off x="755576" y="2276872"/>
            <a:ext cx="7940574" cy="4391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61950" indent="-361950" eaLnBrk="0" hangingPunct="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16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14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12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defRPr/>
            </a:pPr>
            <a:r>
              <a:rPr lang="nb-NO" sz="2000" smtClean="0"/>
              <a:t>Enkeltpersonforetak </a:t>
            </a:r>
            <a:r>
              <a:rPr lang="nb-NO" sz="2000"/>
              <a:t>uten ansatte skal ikke levere a-melding</a:t>
            </a:r>
            <a:r>
              <a:rPr lang="nb-NO" sz="2000" smtClean="0"/>
              <a:t>.</a:t>
            </a:r>
            <a:endParaRPr lang="nb-NO" altLang="nb-NO" sz="2000" smtClean="0">
              <a:solidFill>
                <a:srgbClr val="0D0D0D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nb-NO" altLang="nb-NO" sz="2000" smtClean="0">
              <a:solidFill>
                <a:srgbClr val="0D0D0D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SzTx/>
              <a:defRPr/>
            </a:pPr>
            <a:r>
              <a:rPr lang="nb-NO" altLang="nb-NO" sz="2000" smtClean="0">
                <a:solidFill>
                  <a:srgbClr val="0D0D0D"/>
                </a:solidFill>
                <a:latin typeface="+mn-lt"/>
              </a:rPr>
              <a:t>A-meldingen skal sendes av arbeidsgivere, pensjonsutbetalere og andre som utbetaler lønn og ytelser.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nb-NO" altLang="nb-NO" sz="2000" smtClean="0">
              <a:solidFill>
                <a:srgbClr val="0D0D0D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SzTx/>
              <a:defRPr/>
            </a:pPr>
            <a:r>
              <a:rPr lang="nb-NO" altLang="nb-NO" sz="2000" smtClean="0">
                <a:solidFill>
                  <a:srgbClr val="0D0D0D"/>
                </a:solidFill>
                <a:latin typeface="+mn-lt"/>
              </a:rPr>
              <a:t>A-meldingen </a:t>
            </a:r>
            <a:r>
              <a:rPr lang="nb-NO" sz="2000" smtClean="0">
                <a:latin typeface="+mn-lt"/>
              </a:rPr>
              <a:t>inneholder </a:t>
            </a:r>
            <a:r>
              <a:rPr lang="nb-NO" sz="2000">
                <a:latin typeface="+mn-lt"/>
              </a:rPr>
              <a:t>opplysninger om</a:t>
            </a:r>
            <a:br>
              <a:rPr lang="nb-NO" sz="2000">
                <a:latin typeface="+mn-lt"/>
              </a:rPr>
            </a:br>
            <a:r>
              <a:rPr lang="nb-NO" sz="2000">
                <a:latin typeface="+mn-lt"/>
              </a:rPr>
              <a:t>- </a:t>
            </a:r>
            <a:r>
              <a:rPr lang="nb-NO" sz="2000" smtClean="0">
                <a:latin typeface="+mn-lt"/>
              </a:rPr>
              <a:t>lønn </a:t>
            </a:r>
            <a:r>
              <a:rPr lang="nb-NO" sz="2000">
                <a:latin typeface="+mn-lt"/>
              </a:rPr>
              <a:t>og ytelser utbetalt i en kalendermåned</a:t>
            </a:r>
            <a:br>
              <a:rPr lang="nb-NO" sz="2000">
                <a:latin typeface="+mn-lt"/>
              </a:rPr>
            </a:br>
            <a:r>
              <a:rPr lang="nb-NO" sz="2000">
                <a:latin typeface="+mn-lt"/>
              </a:rPr>
              <a:t>- </a:t>
            </a:r>
            <a:r>
              <a:rPr lang="nb-NO" sz="2000" smtClean="0">
                <a:latin typeface="+mn-lt"/>
              </a:rPr>
              <a:t>status </a:t>
            </a:r>
            <a:r>
              <a:rPr lang="nb-NO" sz="2000">
                <a:latin typeface="+mn-lt"/>
              </a:rPr>
              <a:t>på alle arbeidsforhold i en </a:t>
            </a:r>
            <a:r>
              <a:rPr lang="nb-NO" sz="2000" smtClean="0">
                <a:latin typeface="+mn-lt"/>
              </a:rPr>
              <a:t>kalendermåned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nb-NO" sz="2000">
              <a:latin typeface="+mn-lt"/>
            </a:endParaRPr>
          </a:p>
          <a:p>
            <a:pPr>
              <a:defRPr/>
            </a:pPr>
            <a:r>
              <a:rPr lang="nb-NO" sz="2000"/>
              <a:t>Alle utbetalinger i en kalendermåned skal rapporteres i </a:t>
            </a:r>
            <a:r>
              <a:rPr lang="nb-NO" sz="2000" smtClean="0"/>
              <a:t>a-meldingen </a:t>
            </a:r>
            <a:r>
              <a:rPr lang="nb-NO" sz="2000"/>
              <a:t>senest den 5. i måneden etter</a:t>
            </a:r>
            <a:r>
              <a:rPr lang="nb-NO" sz="2000" smtClean="0"/>
              <a:t>.</a:t>
            </a:r>
            <a:endParaRPr lang="nb-NO" sz="2000">
              <a:latin typeface="+mn-lt"/>
            </a:endParaRP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SzPct val="70000"/>
              <a:buFontTx/>
              <a:buNone/>
              <a:defRPr/>
            </a:pPr>
            <a:endParaRPr lang="nb-NO" altLang="nb-NO" sz="2000" smtClean="0">
              <a:solidFill>
                <a:srgbClr val="0D0D0D"/>
              </a:solidFill>
              <a:latin typeface="+mn-lt"/>
            </a:endParaRP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SzPct val="70000"/>
              <a:buNone/>
              <a:defRPr/>
            </a:pPr>
            <a:r>
              <a:rPr lang="nb-NO" altLang="nb-NO" sz="1800" smtClean="0">
                <a:solidFill>
                  <a:srgbClr val="0D0D0D"/>
                </a:solidFill>
                <a:latin typeface="+mn-lt"/>
              </a:rPr>
              <a:t>      </a:t>
            </a:r>
            <a:r>
              <a:rPr lang="nb-NO" altLang="nb-NO" sz="1800">
                <a:solidFill>
                  <a:srgbClr val="0D0D0D"/>
                </a:solidFill>
                <a:hlinkClick r:id="rId3"/>
              </a:rPr>
              <a:t>https://www.altinn.no/A-ordningen</a:t>
            </a:r>
            <a:endParaRPr lang="nb-NO" altLang="nb-NO" sz="1800">
              <a:solidFill>
                <a:srgbClr val="0D0D0D"/>
              </a:solidFill>
            </a:endParaRP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SzPct val="70000"/>
              <a:buNone/>
              <a:defRPr/>
            </a:pPr>
            <a:endParaRPr lang="nb-NO" altLang="nb-NO" sz="1800">
              <a:solidFill>
                <a:srgbClr val="0D0D0D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SzPct val="70000"/>
              <a:defRPr/>
            </a:pPr>
            <a:endParaRPr lang="nb-NO" altLang="nb-NO" sz="1800" smtClean="0">
              <a:solidFill>
                <a:srgbClr val="0D0D0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355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8079887" cy="1325562"/>
          </a:xfrm>
        </p:spPr>
        <p:txBody>
          <a:bodyPr/>
          <a:lstStyle/>
          <a:p>
            <a:r>
              <a:rPr lang="nb-NO" altLang="nb-NO" sz="4000"/>
              <a:t>Hvem skal føre personalliste?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755576" y="2348880"/>
            <a:ext cx="8051317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 eaLnBrk="0" hangingPunct="0">
              <a:spcBef>
                <a:spcPct val="20000"/>
              </a:spcBef>
              <a:buSzPct val="85000"/>
              <a:buFont typeface="Arial" panose="020B0604020202020204" pitchFamily="34" charset="0"/>
              <a:buChar char="•"/>
              <a:defRPr/>
            </a:pPr>
            <a:r>
              <a:rPr lang="nb-NO" sz="2000" kern="0">
                <a:solidFill>
                  <a:srgbClr val="000000"/>
                </a:solidFill>
                <a:latin typeface="Arial"/>
              </a:rPr>
              <a:t>Frisørvirksomhet og skjønnhetspleie</a:t>
            </a:r>
          </a:p>
          <a:p>
            <a:pPr marL="355600" lvl="1" indent="-355600" eaLnBrk="0" hangingPunct="0">
              <a:spcBef>
                <a:spcPct val="20000"/>
              </a:spcBef>
              <a:buSzPct val="85000"/>
              <a:buFont typeface="Arial" panose="020B0604020202020204" pitchFamily="34" charset="0"/>
              <a:buChar char="•"/>
              <a:defRPr/>
            </a:pPr>
            <a:r>
              <a:rPr lang="nb-NO" sz="2000" kern="0">
                <a:solidFill>
                  <a:srgbClr val="000000"/>
                </a:solidFill>
                <a:latin typeface="Arial"/>
              </a:rPr>
              <a:t>Serveringssteder</a:t>
            </a:r>
          </a:p>
          <a:p>
            <a:pPr marL="355600" lvl="1" indent="-355600" eaLnBrk="0" hangingPunct="0">
              <a:spcBef>
                <a:spcPct val="20000"/>
              </a:spcBef>
              <a:buSzPct val="85000"/>
              <a:buFont typeface="Arial" panose="020B0604020202020204" pitchFamily="34" charset="0"/>
              <a:buChar char="•"/>
              <a:defRPr/>
            </a:pPr>
            <a:r>
              <a:rPr lang="nb-NO" sz="2000" kern="0">
                <a:solidFill>
                  <a:srgbClr val="000000"/>
                </a:solidFill>
                <a:latin typeface="Arial"/>
              </a:rPr>
              <a:t>Bilverksteder og bilpleie</a:t>
            </a:r>
          </a:p>
          <a:p>
            <a:pPr marL="355600" lvl="1" indent="-355600" eaLnBrk="0" hangingPunct="0">
              <a:spcBef>
                <a:spcPct val="20000"/>
              </a:spcBef>
              <a:buSzPct val="85000"/>
              <a:buFont typeface="Arial" panose="020B0604020202020204" pitchFamily="34" charset="0"/>
              <a:buChar char="•"/>
              <a:defRPr/>
            </a:pPr>
            <a:endParaRPr lang="nb-NO" sz="2000" kern="0">
              <a:solidFill>
                <a:srgbClr val="000000"/>
              </a:solidFill>
              <a:latin typeface="Arial"/>
            </a:endParaRPr>
          </a:p>
          <a:p>
            <a:pPr marL="355600" lvl="1" indent="-355600" eaLnBrk="0" hangingPunct="0">
              <a:spcBef>
                <a:spcPct val="20000"/>
              </a:spcBef>
              <a:buSzPct val="85000"/>
              <a:buFont typeface="Arial" panose="020B0604020202020204" pitchFamily="34" charset="0"/>
              <a:buChar char="•"/>
              <a:defRPr/>
            </a:pPr>
            <a:r>
              <a:rPr lang="nb-NO" sz="2000" kern="0">
                <a:solidFill>
                  <a:srgbClr val="000000"/>
                </a:solidFill>
                <a:latin typeface="Arial"/>
              </a:rPr>
              <a:t>Kan føres manuelt eller elektronisk</a:t>
            </a:r>
          </a:p>
          <a:p>
            <a:pPr marL="355600" lvl="1" indent="-355600" eaLnBrk="0" hangingPunct="0">
              <a:spcBef>
                <a:spcPct val="20000"/>
              </a:spcBef>
              <a:buSzPct val="85000"/>
              <a:buFont typeface="Arial" panose="020B0604020202020204" pitchFamily="34" charset="0"/>
              <a:buChar char="•"/>
              <a:defRPr/>
            </a:pPr>
            <a:r>
              <a:rPr lang="nb-NO" sz="2000" kern="0">
                <a:solidFill>
                  <a:srgbClr val="000000"/>
                </a:solidFill>
                <a:latin typeface="Arial"/>
              </a:rPr>
              <a:t>Skal vise hvilke personer som til enhver tid er på arbeid</a:t>
            </a:r>
          </a:p>
          <a:p>
            <a:pPr marL="355600" lvl="1" indent="-355600" eaLnBrk="0" hangingPunct="0">
              <a:spcBef>
                <a:spcPct val="20000"/>
              </a:spcBef>
              <a:buSzPct val="85000"/>
              <a:buFont typeface="Arial" panose="020B0604020202020204" pitchFamily="34" charset="0"/>
              <a:buChar char="•"/>
              <a:defRPr/>
            </a:pPr>
            <a:r>
              <a:rPr lang="nb-NO" sz="2000" kern="0">
                <a:solidFill>
                  <a:srgbClr val="000000"/>
                </a:solidFill>
                <a:latin typeface="Arial"/>
              </a:rPr>
              <a:t>Ikke krav om personalliste hvis innehaver med ektefelle og barn under 16 år er de eneste ansatte</a:t>
            </a:r>
          </a:p>
          <a:p>
            <a:pPr eaLnBrk="0" hangingPunct="0">
              <a:spcBef>
                <a:spcPct val="20000"/>
              </a:spcBef>
              <a:buSzPct val="85000"/>
              <a:defRPr/>
            </a:pPr>
            <a:endParaRPr lang="nb-NO" sz="2000" kern="0">
              <a:solidFill>
                <a:srgbClr val="000000"/>
              </a:solidFill>
              <a:latin typeface="Arial"/>
            </a:endParaRPr>
          </a:p>
          <a:p>
            <a:pPr marL="0" indent="0" eaLnBrk="0" hangingPunct="0">
              <a:spcBef>
                <a:spcPct val="20000"/>
              </a:spcBef>
              <a:buSzPct val="85000"/>
              <a:buNone/>
              <a:defRPr/>
            </a:pPr>
            <a:r>
              <a:rPr lang="nb-NO" sz="2000" kern="0" smtClean="0">
                <a:solidFill>
                  <a:srgbClr val="000000"/>
                </a:solidFill>
                <a:latin typeface="Arial"/>
              </a:rPr>
              <a:t>         </a:t>
            </a:r>
            <a:r>
              <a:rPr lang="nb-NO" altLang="nb-NO" sz="2000" smtClean="0">
                <a:solidFill>
                  <a:srgbClr val="0D0D0D"/>
                </a:solidFill>
                <a:hlinkClick r:id="rId3"/>
              </a:rPr>
              <a:t>https</a:t>
            </a:r>
            <a:r>
              <a:rPr lang="nb-NO" altLang="nb-NO" sz="2000">
                <a:solidFill>
                  <a:srgbClr val="0D0D0D"/>
                </a:solidFill>
                <a:hlinkClick r:id="rId3"/>
              </a:rPr>
              <a:t>://</a:t>
            </a:r>
            <a:r>
              <a:rPr lang="nb-NO" altLang="nb-NO" sz="2000" smtClean="0">
                <a:solidFill>
                  <a:srgbClr val="0D0D0D"/>
                </a:solidFill>
                <a:hlinkClick r:id="rId3"/>
              </a:rPr>
              <a:t>www.</a:t>
            </a:r>
            <a:r>
              <a:rPr lang="nb-NO" sz="2000" kern="0" smtClean="0">
                <a:solidFill>
                  <a:srgbClr val="000000"/>
                </a:solidFill>
                <a:latin typeface="Arial"/>
                <a:hlinkClick r:id="rId3"/>
              </a:rPr>
              <a:t>skatteetaten.no/personalliste</a:t>
            </a:r>
            <a:endParaRPr lang="nb-NO" sz="2000" kern="0" smtClean="0">
              <a:solidFill>
                <a:srgbClr val="000000"/>
              </a:solidFill>
              <a:latin typeface="Arial"/>
            </a:endParaRPr>
          </a:p>
          <a:p>
            <a:pPr marL="0" indent="0" eaLnBrk="0" hangingPunct="0">
              <a:spcBef>
                <a:spcPct val="20000"/>
              </a:spcBef>
              <a:buSzPct val="85000"/>
              <a:buNone/>
              <a:defRPr/>
            </a:pPr>
            <a:endParaRPr lang="nb-NO" sz="2000" kern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635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"/>
          <p:cNvSpPr txBox="1">
            <a:spLocks noGrp="1" noChangeArrowheads="1"/>
          </p:cNvSpPr>
          <p:nvPr/>
        </p:nvSpPr>
        <p:spPr bwMode="auto">
          <a:xfrm>
            <a:off x="684213" y="6526213"/>
            <a:ext cx="65516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/>
            <a:endParaRPr lang="nb-NO" sz="900">
              <a:latin typeface="Arial" charset="0"/>
            </a:endParaRPr>
          </a:p>
        </p:txBody>
      </p:sp>
      <p:sp>
        <p:nvSpPr>
          <p:cNvPr id="18434" name="Rectangle 5"/>
          <p:cNvSpPr txBox="1">
            <a:spLocks noGrp="1" noChangeArrowheads="1"/>
          </p:cNvSpPr>
          <p:nvPr/>
        </p:nvSpPr>
        <p:spPr bwMode="auto">
          <a:xfrm>
            <a:off x="684213" y="6526213"/>
            <a:ext cx="65516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/>
            <a:endParaRPr lang="nb-NO" sz="900">
              <a:latin typeface="Arial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575" y="1196752"/>
            <a:ext cx="6558998" cy="936104"/>
          </a:xfrm>
        </p:spPr>
        <p:txBody>
          <a:bodyPr>
            <a:normAutofit/>
          </a:bodyPr>
          <a:lstStyle/>
          <a:p>
            <a:pPr eaLnBrk="1" hangingPunct="1"/>
            <a:r>
              <a:rPr lang="nb-NO" sz="4000" smtClean="0">
                <a:latin typeface="+mn-lt"/>
                <a:cs typeface="Times New Roman" pitchFamily="18" charset="0"/>
              </a:rPr>
              <a:t>Arbeidsgiveravgift</a:t>
            </a:r>
          </a:p>
        </p:txBody>
      </p:sp>
      <p:sp>
        <p:nvSpPr>
          <p:cNvPr id="18436" name="TekstSylinder 4"/>
          <p:cNvSpPr txBox="1">
            <a:spLocks noChangeArrowheads="1"/>
          </p:cNvSpPr>
          <p:nvPr/>
        </p:nvSpPr>
        <p:spPr bwMode="auto">
          <a:xfrm>
            <a:off x="755575" y="2132856"/>
            <a:ext cx="8137599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buClr>
                <a:srgbClr val="FF0000"/>
              </a:buClr>
              <a:buFont typeface="Wingdings" pitchFamily="2" charset="2"/>
              <a:buNone/>
            </a:pPr>
            <a:r>
              <a:rPr lang="nb-NO" sz="2000">
                <a:solidFill>
                  <a:srgbClr val="080808"/>
                </a:solidFill>
              </a:rPr>
              <a:t>Hva skal det beregnes arbeidsgiveravgift av?</a:t>
            </a:r>
          </a:p>
          <a:p>
            <a:pPr eaLnBrk="0" hangingPunct="0">
              <a:buClr>
                <a:srgbClr val="FF0000"/>
              </a:buClr>
              <a:buFont typeface="Wingdings" pitchFamily="2" charset="2"/>
              <a:buNone/>
            </a:pPr>
            <a:endParaRPr lang="nb-NO" sz="2000">
              <a:solidFill>
                <a:srgbClr val="080808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nb-NO" sz="2000" smtClean="0"/>
              <a:t> Når </a:t>
            </a:r>
            <a:r>
              <a:rPr lang="nb-NO" sz="2000"/>
              <a:t>du er arbeidsgiver og har ansatte</a:t>
            </a:r>
          </a:p>
          <a:p>
            <a:pPr eaLnBrk="0" hangingPunct="0">
              <a:buClr>
                <a:srgbClr val="FF0000"/>
              </a:buClr>
            </a:pPr>
            <a:r>
              <a:rPr lang="nb-NO" sz="2000">
                <a:solidFill>
                  <a:srgbClr val="080808"/>
                </a:solidFill>
              </a:rPr>
              <a:t>	- lønn</a:t>
            </a:r>
          </a:p>
          <a:p>
            <a:pPr eaLnBrk="0" hangingPunct="0">
              <a:buClr>
                <a:srgbClr val="FF0000"/>
              </a:buClr>
            </a:pPr>
            <a:r>
              <a:rPr lang="nb-NO" sz="2000">
                <a:solidFill>
                  <a:srgbClr val="080808"/>
                </a:solidFill>
              </a:rPr>
              <a:t>	- naturalytelser for eksempel fri bil</a:t>
            </a:r>
          </a:p>
          <a:p>
            <a:pPr eaLnBrk="0" hangingPunct="0">
              <a:buClr>
                <a:srgbClr val="FF0000"/>
              </a:buClr>
            </a:pPr>
            <a:r>
              <a:rPr lang="nb-NO" sz="2000">
                <a:solidFill>
                  <a:srgbClr val="080808"/>
                </a:solidFill>
              </a:rPr>
              <a:t>	- annen godtgjørelse og vederlag for arbeid</a:t>
            </a:r>
          </a:p>
          <a:p>
            <a:pPr eaLnBrk="0" hangingPunct="0">
              <a:buClr>
                <a:srgbClr val="FF0000"/>
              </a:buClr>
            </a:pPr>
            <a:endParaRPr lang="nb-NO" sz="2000">
              <a:solidFill>
                <a:srgbClr val="080808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nb-NO" sz="2000" smtClean="0">
                <a:solidFill>
                  <a:srgbClr val="080808"/>
                </a:solidFill>
              </a:rPr>
              <a:t>Sats </a:t>
            </a:r>
            <a:r>
              <a:rPr lang="nb-NO" sz="2000">
                <a:solidFill>
                  <a:srgbClr val="080808"/>
                </a:solidFill>
              </a:rPr>
              <a:t>for arbeidsgiveravgift og </a:t>
            </a:r>
            <a:r>
              <a:rPr lang="nb-NO" sz="2000" smtClean="0">
                <a:solidFill>
                  <a:srgbClr val="080808"/>
                </a:solidFill>
              </a:rPr>
              <a:t>soneinndeling, jf</a:t>
            </a:r>
            <a:endParaRPr lang="nb-NO" sz="2000">
              <a:solidFill>
                <a:srgbClr val="080808"/>
              </a:solidFill>
            </a:endParaRPr>
          </a:p>
          <a:p>
            <a:pPr eaLnBrk="0" hangingPunct="0">
              <a:buClr>
                <a:srgbClr val="FF0000"/>
              </a:buClr>
            </a:pPr>
            <a:r>
              <a:rPr lang="nb-NO" sz="1400" u="sng" smtClean="0">
                <a:hlinkClick r:id="rId2"/>
              </a:rPr>
              <a:t>http</a:t>
            </a:r>
            <a:r>
              <a:rPr lang="nb-NO" sz="1400" u="sng">
                <a:hlinkClick r:id="rId2"/>
              </a:rPr>
              <a:t>://www.skatteetaten.no/no/Bedrift-og-organisasjon/Drive-bedrift/Arbeidsgiver/Arbeidsgiveravgift/</a:t>
            </a:r>
            <a:endParaRPr lang="nb-NO" sz="1400"/>
          </a:p>
          <a:p>
            <a:pPr eaLnBrk="0" hangingPunct="0">
              <a:buClr>
                <a:srgbClr val="FF0000"/>
              </a:buClr>
            </a:pPr>
            <a:endParaRPr lang="nb-NO" sz="2000">
              <a:solidFill>
                <a:srgbClr val="080808"/>
              </a:solidFill>
            </a:endParaRPr>
          </a:p>
          <a:p>
            <a:pPr marL="742950" lvl="1" indent="-285750" eaLnBrk="0" hangingPunct="0">
              <a:buClr>
                <a:srgbClr val="FF0000"/>
              </a:buClr>
            </a:pPr>
            <a:r>
              <a:rPr lang="nb-NO" sz="2400">
                <a:solidFill>
                  <a:srgbClr val="080808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2448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/>
          <p:cNvSpPr txBox="1">
            <a:spLocks noGrp="1" noChangeArrowheads="1"/>
          </p:cNvSpPr>
          <p:nvPr/>
        </p:nvSpPr>
        <p:spPr bwMode="auto">
          <a:xfrm>
            <a:off x="684213" y="6526213"/>
            <a:ext cx="65516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/>
            <a:endParaRPr lang="nb-NO" sz="900">
              <a:latin typeface="Arial" charset="0"/>
            </a:endParaRPr>
          </a:p>
        </p:txBody>
      </p:sp>
      <p:sp>
        <p:nvSpPr>
          <p:cNvPr id="19458" name="Rectangle 5"/>
          <p:cNvSpPr txBox="1">
            <a:spLocks noGrp="1" noChangeArrowheads="1"/>
          </p:cNvSpPr>
          <p:nvPr/>
        </p:nvSpPr>
        <p:spPr bwMode="auto">
          <a:xfrm>
            <a:off x="684213" y="6526213"/>
            <a:ext cx="65516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/>
            <a:endParaRPr lang="nb-NO" sz="900">
              <a:latin typeface="Arial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575" y="1268760"/>
            <a:ext cx="7589296" cy="1007963"/>
          </a:xfrm>
        </p:spPr>
        <p:txBody>
          <a:bodyPr>
            <a:normAutofit/>
          </a:bodyPr>
          <a:lstStyle/>
          <a:p>
            <a:pPr eaLnBrk="1" hangingPunct="1"/>
            <a:r>
              <a:rPr lang="nb-NO" sz="4000" smtClean="0">
                <a:latin typeface="+mn-lt"/>
                <a:cs typeface="Times New Roman" pitchFamily="18" charset="0"/>
              </a:rPr>
              <a:t>Skattetrekkskonto</a:t>
            </a:r>
          </a:p>
        </p:txBody>
      </p:sp>
      <p:sp>
        <p:nvSpPr>
          <p:cNvPr id="19460" name="TekstSylinder 4"/>
          <p:cNvSpPr txBox="1">
            <a:spLocks noChangeArrowheads="1"/>
          </p:cNvSpPr>
          <p:nvPr/>
        </p:nvSpPr>
        <p:spPr bwMode="auto">
          <a:xfrm>
            <a:off x="755575" y="2132856"/>
            <a:ext cx="8137599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nb-NO" sz="2000" smtClean="0">
                <a:solidFill>
                  <a:srgbClr val="080808"/>
                </a:solidFill>
              </a:rPr>
              <a:t>Skattetrekkskonto</a:t>
            </a:r>
            <a:endParaRPr lang="nb-NO" sz="2000">
              <a:solidFill>
                <a:srgbClr val="080808"/>
              </a:solidFill>
            </a:endParaRPr>
          </a:p>
          <a:p>
            <a:pPr eaLnBrk="0" hangingPunct="0"/>
            <a:r>
              <a:rPr lang="nb-NO" sz="2000">
                <a:solidFill>
                  <a:srgbClr val="080808"/>
                </a:solidFill>
              </a:rPr>
              <a:t> </a:t>
            </a:r>
            <a:r>
              <a:rPr lang="nb-NO" sz="2000" smtClean="0">
                <a:solidFill>
                  <a:srgbClr val="080808"/>
                </a:solidFill>
              </a:rPr>
              <a:t>       - Forskuddstrekket </a:t>
            </a:r>
            <a:r>
              <a:rPr lang="nb-NO" sz="2000">
                <a:solidFill>
                  <a:srgbClr val="080808"/>
                </a:solidFill>
              </a:rPr>
              <a:t>tilhører skatte- og </a:t>
            </a:r>
            <a:r>
              <a:rPr lang="nb-NO" sz="2000" smtClean="0">
                <a:solidFill>
                  <a:srgbClr val="080808"/>
                </a:solidFill>
              </a:rPr>
              <a:t>avgiftskreditorene, jf.      </a:t>
            </a:r>
          </a:p>
          <a:p>
            <a:pPr eaLnBrk="0" hangingPunct="0"/>
            <a:r>
              <a:rPr lang="nb-NO" sz="2000">
                <a:solidFill>
                  <a:srgbClr val="080808"/>
                </a:solidFill>
              </a:rPr>
              <a:t> </a:t>
            </a:r>
            <a:r>
              <a:rPr lang="nb-NO" sz="2000" smtClean="0">
                <a:solidFill>
                  <a:srgbClr val="080808"/>
                </a:solidFill>
              </a:rPr>
              <a:t>         skattebetalingslovens </a:t>
            </a:r>
            <a:r>
              <a:rPr lang="nb-NO" sz="2000">
                <a:solidFill>
                  <a:srgbClr val="080808"/>
                </a:solidFill>
              </a:rPr>
              <a:t>§ </a:t>
            </a:r>
            <a:r>
              <a:rPr lang="nb-NO" sz="2000" smtClean="0">
                <a:solidFill>
                  <a:srgbClr val="080808"/>
                </a:solidFill>
              </a:rPr>
              <a:t>5-12</a:t>
            </a:r>
          </a:p>
          <a:p>
            <a:pPr eaLnBrk="0" hangingPunct="0"/>
            <a:r>
              <a:rPr lang="nb-NO" sz="2000">
                <a:solidFill>
                  <a:srgbClr val="080808"/>
                </a:solidFill>
              </a:rPr>
              <a:t> </a:t>
            </a:r>
            <a:r>
              <a:rPr lang="nb-NO" sz="2000" smtClean="0">
                <a:solidFill>
                  <a:srgbClr val="080808"/>
                </a:solidFill>
              </a:rPr>
              <a:t>       - Strafferettslig </a:t>
            </a:r>
            <a:r>
              <a:rPr lang="nb-NO" sz="2000">
                <a:solidFill>
                  <a:srgbClr val="080808"/>
                </a:solidFill>
              </a:rPr>
              <a:t>ansvar ved manglende innbetaling</a:t>
            </a:r>
          </a:p>
          <a:p>
            <a:pPr marL="342900" indent="-342900" eaLnBrk="0" hangingPunct="0">
              <a:buClr>
                <a:srgbClr val="FF0000"/>
              </a:buClr>
            </a:pPr>
            <a:endParaRPr lang="nb-NO" sz="2000">
              <a:solidFill>
                <a:srgbClr val="080808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nb-NO" sz="2000" smtClean="0">
                <a:solidFill>
                  <a:srgbClr val="080808"/>
                </a:solidFill>
              </a:rPr>
              <a:t>Tre </a:t>
            </a:r>
            <a:r>
              <a:rPr lang="nb-NO" sz="2000">
                <a:solidFill>
                  <a:srgbClr val="080808"/>
                </a:solidFill>
              </a:rPr>
              <a:t>muligheter:</a:t>
            </a:r>
          </a:p>
          <a:p>
            <a:pPr marL="800100" lvl="1" indent="-342900" eaLnBrk="0" hangingPunct="0">
              <a:buClr>
                <a:srgbClr val="FF0000"/>
              </a:buClr>
            </a:pPr>
            <a:r>
              <a:rPr lang="nb-NO" sz="2000">
                <a:solidFill>
                  <a:srgbClr val="080808"/>
                </a:solidFill>
              </a:rPr>
              <a:t>1. Løpende overføring til skattetrekkskonto etter hver lønnsutbetaling</a:t>
            </a:r>
          </a:p>
          <a:p>
            <a:pPr marL="800100" lvl="1" indent="-342900" eaLnBrk="0" hangingPunct="0">
              <a:buClr>
                <a:srgbClr val="FF0000"/>
              </a:buClr>
            </a:pPr>
            <a:r>
              <a:rPr lang="nb-NO" sz="2000">
                <a:solidFill>
                  <a:srgbClr val="080808"/>
                </a:solidFill>
              </a:rPr>
              <a:t>2. Saldo på skattetrekkskonto holdes så høyt at det til enhver tid dekker løpende trekkansvar</a:t>
            </a:r>
          </a:p>
          <a:p>
            <a:pPr marL="800100" lvl="1" indent="-342900" eaLnBrk="0" hangingPunct="0">
              <a:buClr>
                <a:srgbClr val="FF0000"/>
              </a:buClr>
            </a:pPr>
            <a:r>
              <a:rPr lang="nb-NO" sz="2000">
                <a:solidFill>
                  <a:srgbClr val="080808"/>
                </a:solidFill>
              </a:rPr>
              <a:t>3. Garanti</a:t>
            </a:r>
          </a:p>
          <a:p>
            <a:pPr marL="800100" lvl="1" indent="-342900" eaLnBrk="0" hangingPunct="0">
              <a:buClr>
                <a:srgbClr val="FF0000"/>
              </a:buClr>
            </a:pPr>
            <a:endParaRPr lang="nb-NO" sz="240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9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5"/>
          <p:cNvSpPr txBox="1">
            <a:spLocks noGrp="1" noChangeArrowheads="1"/>
          </p:cNvSpPr>
          <p:nvPr/>
        </p:nvSpPr>
        <p:spPr bwMode="auto">
          <a:xfrm>
            <a:off x="684213" y="6526213"/>
            <a:ext cx="65516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/>
            <a:endParaRPr lang="nb-NO" sz="900">
              <a:latin typeface="Arial" charset="0"/>
            </a:endParaRPr>
          </a:p>
        </p:txBody>
      </p:sp>
      <p:sp>
        <p:nvSpPr>
          <p:cNvPr id="21506" name="Rectangle 5"/>
          <p:cNvSpPr txBox="1">
            <a:spLocks noGrp="1" noChangeArrowheads="1"/>
          </p:cNvSpPr>
          <p:nvPr/>
        </p:nvSpPr>
        <p:spPr bwMode="auto">
          <a:xfrm>
            <a:off x="684213" y="6526213"/>
            <a:ext cx="65516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/>
            <a:endParaRPr lang="nb-NO" sz="900">
              <a:latin typeface="Arial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62" y="1268413"/>
            <a:ext cx="7560753" cy="824832"/>
          </a:xfrm>
        </p:spPr>
        <p:txBody>
          <a:bodyPr/>
          <a:lstStyle/>
          <a:p>
            <a:pPr eaLnBrk="1" hangingPunct="1"/>
            <a:r>
              <a:rPr lang="nb-NO" sz="3000" smtClean="0">
                <a:latin typeface="+mn-lt"/>
                <a:cs typeface="Times New Roman" pitchFamily="18" charset="0"/>
              </a:rPr>
              <a:t>Hva gjør du som arbeidsgiver?</a:t>
            </a:r>
          </a:p>
        </p:txBody>
      </p:sp>
      <p:sp>
        <p:nvSpPr>
          <p:cNvPr id="21508" name="TekstSylinder 4"/>
          <p:cNvSpPr txBox="1">
            <a:spLocks noChangeArrowheads="1"/>
          </p:cNvSpPr>
          <p:nvPr/>
        </p:nvSpPr>
        <p:spPr bwMode="auto">
          <a:xfrm>
            <a:off x="684213" y="1988839"/>
            <a:ext cx="8135937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nb-NO" sz="2000" smtClean="0">
                <a:solidFill>
                  <a:srgbClr val="080808"/>
                </a:solidFill>
              </a:rPr>
              <a:t>Opprette en </a:t>
            </a:r>
            <a:r>
              <a:rPr lang="nb-NO" sz="2000">
                <a:solidFill>
                  <a:srgbClr val="080808"/>
                </a:solidFill>
              </a:rPr>
              <a:t>egen skattetrekkskonto i bank</a:t>
            </a:r>
          </a:p>
          <a:p>
            <a:pPr eaLnBrk="0" hangingPunct="0">
              <a:buClr>
                <a:srgbClr val="FF0000"/>
              </a:buClr>
              <a:buFont typeface="Wingdings" pitchFamily="2" charset="2"/>
              <a:buNone/>
            </a:pPr>
            <a:endParaRPr lang="nb-NO" sz="2000">
              <a:solidFill>
                <a:srgbClr val="080808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nb-NO" sz="2000" smtClean="0">
                <a:solidFill>
                  <a:srgbClr val="080808"/>
                </a:solidFill>
              </a:rPr>
              <a:t>Det </a:t>
            </a:r>
            <a:r>
              <a:rPr lang="nb-NO" sz="2000">
                <a:solidFill>
                  <a:srgbClr val="080808"/>
                </a:solidFill>
              </a:rPr>
              <a:t>kan stilles bankgaranti som sikkerhet</a:t>
            </a:r>
          </a:p>
          <a:p>
            <a:pPr eaLnBrk="0" hangingPunct="0">
              <a:buClr>
                <a:srgbClr val="FF0000"/>
              </a:buClr>
              <a:buFont typeface="Wingdings" pitchFamily="2" charset="2"/>
              <a:buNone/>
            </a:pPr>
            <a:endParaRPr lang="nb-NO" sz="2000">
              <a:solidFill>
                <a:srgbClr val="080808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nb-NO" sz="2000" smtClean="0">
                <a:solidFill>
                  <a:srgbClr val="080808"/>
                </a:solidFill>
              </a:rPr>
              <a:t>Overholde </a:t>
            </a:r>
            <a:r>
              <a:rPr lang="nb-NO" sz="2000">
                <a:solidFill>
                  <a:srgbClr val="080808"/>
                </a:solidFill>
              </a:rPr>
              <a:t>frister – innlevering av oppgaver, innbetaling av   </a:t>
            </a:r>
            <a:r>
              <a:rPr lang="nb-NO" sz="2000" smtClean="0">
                <a:solidFill>
                  <a:srgbClr val="080808"/>
                </a:solidFill>
              </a:rPr>
              <a:t>forskuddstrekk </a:t>
            </a:r>
            <a:r>
              <a:rPr lang="nb-NO" sz="2000">
                <a:solidFill>
                  <a:srgbClr val="080808"/>
                </a:solidFill>
              </a:rPr>
              <a:t>og arbeidsgiveravgift</a:t>
            </a:r>
          </a:p>
          <a:p>
            <a:pPr eaLnBrk="0" hangingPunct="0">
              <a:buClr>
                <a:srgbClr val="FF0000"/>
              </a:buClr>
              <a:buFont typeface="Wingdings" pitchFamily="2" charset="2"/>
              <a:buNone/>
            </a:pPr>
            <a:endParaRPr lang="nb-NO" sz="2000">
              <a:solidFill>
                <a:srgbClr val="080808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nb-NO" sz="2000" smtClean="0">
                <a:solidFill>
                  <a:srgbClr val="080808"/>
                </a:solidFill>
              </a:rPr>
              <a:t>Lønnslipp </a:t>
            </a:r>
            <a:r>
              <a:rPr lang="nb-NO" sz="2000">
                <a:solidFill>
                  <a:srgbClr val="080808"/>
                </a:solidFill>
              </a:rPr>
              <a:t>til de ansatte</a:t>
            </a:r>
          </a:p>
          <a:p>
            <a:pPr eaLnBrk="0" hangingPunct="0">
              <a:buClr>
                <a:srgbClr val="FF0000"/>
              </a:buClr>
              <a:buFont typeface="Wingdings" pitchFamily="2" charset="2"/>
              <a:buNone/>
            </a:pPr>
            <a:endParaRPr lang="nb-NO" sz="2000">
              <a:solidFill>
                <a:srgbClr val="080808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nb-NO" sz="2000" smtClean="0">
                <a:solidFill>
                  <a:srgbClr val="080808"/>
                </a:solidFill>
              </a:rPr>
              <a:t>Overholde </a:t>
            </a:r>
            <a:r>
              <a:rPr lang="nb-NO" sz="2000">
                <a:solidFill>
                  <a:srgbClr val="080808"/>
                </a:solidFill>
              </a:rPr>
              <a:t>regler – skattebetalingsloven, bokføringsloven, </a:t>
            </a:r>
            <a:r>
              <a:rPr lang="nb-NO" sz="2000" smtClean="0">
                <a:solidFill>
                  <a:srgbClr val="080808"/>
                </a:solidFill>
              </a:rPr>
              <a:t>regnskapsloven</a:t>
            </a:r>
            <a:endParaRPr lang="nb-NO" sz="2000">
              <a:solidFill>
                <a:srgbClr val="080808"/>
              </a:solidFill>
            </a:endParaRPr>
          </a:p>
          <a:p>
            <a:pPr eaLnBrk="0" hangingPunct="0">
              <a:buClr>
                <a:srgbClr val="FF0000"/>
              </a:buClr>
              <a:buFont typeface="Wingdings" pitchFamily="2" charset="2"/>
              <a:buNone/>
            </a:pPr>
            <a:endParaRPr lang="nb-NO" sz="2000">
              <a:solidFill>
                <a:srgbClr val="080808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nb-NO" sz="2000" smtClean="0">
                <a:solidFill>
                  <a:srgbClr val="080808"/>
                </a:solidFill>
              </a:rPr>
              <a:t>Ta evt. </a:t>
            </a:r>
            <a:r>
              <a:rPr lang="nb-NO" sz="2000">
                <a:solidFill>
                  <a:srgbClr val="080808"/>
                </a:solidFill>
              </a:rPr>
              <a:t>kontakt med </a:t>
            </a:r>
            <a:r>
              <a:rPr lang="nb-NO" sz="2000" smtClean="0">
                <a:solidFill>
                  <a:srgbClr val="080808"/>
                </a:solidFill>
              </a:rPr>
              <a:t>skatteoppkrever ved betalingsvansker</a:t>
            </a:r>
            <a:endParaRPr lang="nb-NO" sz="200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85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ittelsider">
  <a:themeElements>
    <a:clrScheme name="Skatteetate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33D4A"/>
      </a:accent1>
      <a:accent2>
        <a:srgbClr val="BE7878"/>
      </a:accent2>
      <a:accent3>
        <a:srgbClr val="F06B78"/>
      </a:accent3>
      <a:accent4>
        <a:srgbClr val="8FD9B5"/>
      </a:accent4>
      <a:accent5>
        <a:srgbClr val="F2AD87"/>
      </a:accent5>
      <a:accent6>
        <a:srgbClr val="8CE4E6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mal_Skatteetaten.potx" id="{C8BE36AD-BD8A-44F1-B764-7DFC74DF60B7}" vid="{279116E0-B80C-4C5F-B703-8508E221101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479</Words>
  <Application>Microsoft Office PowerPoint</Application>
  <PresentationFormat>Skjermfremvisning (4:3)</PresentationFormat>
  <Paragraphs>85</Paragraphs>
  <Slides>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Kapittelsider</vt:lpstr>
      <vt:lpstr> Skatteoppkrever informerer </vt:lpstr>
      <vt:lpstr>Hva gjør skatteoppkreverkontoret?</vt:lpstr>
      <vt:lpstr>A-meldingen</vt:lpstr>
      <vt:lpstr>Hvem skal føre personalliste?</vt:lpstr>
      <vt:lpstr>Arbeidsgiveravgift</vt:lpstr>
      <vt:lpstr>Skattetrekkskonto</vt:lpstr>
      <vt:lpstr>Hva gjør du som arbeidsgiver?</vt:lpstr>
    </vt:vector>
  </TitlesOfParts>
  <Company>Skatteetaten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 5 Arbeidsgivere</dc:title>
  <dc:creator>Lockertsen, Gerd</dc:creator>
  <cp:lastModifiedBy>Elin Grytøyr</cp:lastModifiedBy>
  <cp:revision>13</cp:revision>
  <cp:lastPrinted>2016-02-04T11:16:48Z</cp:lastPrinted>
  <dcterms:created xsi:type="dcterms:W3CDTF">2016-01-08T11:50:59Z</dcterms:created>
  <dcterms:modified xsi:type="dcterms:W3CDTF">2016-02-04T11:17:11Z</dcterms:modified>
</cp:coreProperties>
</file>