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310" r:id="rId4"/>
    <p:sldId id="311" r:id="rId5"/>
    <p:sldId id="291" r:id="rId6"/>
    <p:sldId id="293" r:id="rId7"/>
    <p:sldId id="292" r:id="rId8"/>
    <p:sldId id="294" r:id="rId9"/>
    <p:sldId id="295" r:id="rId10"/>
    <p:sldId id="296" r:id="rId11"/>
    <p:sldId id="297" r:id="rId12"/>
    <p:sldId id="288" r:id="rId13"/>
    <p:sldId id="284" r:id="rId14"/>
    <p:sldId id="258" r:id="rId15"/>
    <p:sldId id="259" r:id="rId16"/>
    <p:sldId id="285" r:id="rId17"/>
    <p:sldId id="262" r:id="rId18"/>
    <p:sldId id="263" r:id="rId19"/>
    <p:sldId id="282" r:id="rId20"/>
    <p:sldId id="287" r:id="rId21"/>
    <p:sldId id="298" r:id="rId22"/>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8" autoAdjust="0"/>
    <p:restoredTop sz="94660"/>
  </p:normalViewPr>
  <p:slideViewPr>
    <p:cSldViewPr snapToGrid="0" showGuides="1">
      <p:cViewPr varScale="1">
        <p:scale>
          <a:sx n="86" d="100"/>
          <a:sy n="86" d="100"/>
        </p:scale>
        <p:origin x="-307"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81287-018B-4A80-9950-B31D460BD63A}" type="doc">
      <dgm:prSet loTypeId="urn:microsoft.com/office/officeart/2005/8/layout/hChevron3" loCatId="process" qsTypeId="urn:microsoft.com/office/officeart/2005/8/quickstyle/3d3" qsCatId="3D" csTypeId="urn:microsoft.com/office/officeart/2005/8/colors/accent1_2" csCatId="accent1" phldr="1"/>
      <dgm:spPr/>
    </dgm:pt>
    <dgm:pt modelId="{10D2F5D8-6A13-4BC7-8F5C-A5AD69DD38A0}">
      <dgm:prSet phldrT="[Tekst]"/>
      <dgm:spPr/>
      <dgm:t>
        <a:bodyPr/>
        <a:lstStyle/>
        <a:p>
          <a:r>
            <a:rPr lang="nb-NO" dirty="0" smtClean="0"/>
            <a:t>September</a:t>
          </a:r>
        </a:p>
        <a:p>
          <a:r>
            <a:rPr lang="nb-NO" dirty="0" smtClean="0"/>
            <a:t>Informasjonsmøter</a:t>
          </a:r>
          <a:endParaRPr lang="nb-NO" dirty="0"/>
        </a:p>
      </dgm:t>
    </dgm:pt>
    <dgm:pt modelId="{CFDAECB1-83E6-4149-9727-D988664244DE}" type="parTrans" cxnId="{9DC4284D-CD10-46FA-9AB6-F44EBD516D50}">
      <dgm:prSet/>
      <dgm:spPr/>
      <dgm:t>
        <a:bodyPr/>
        <a:lstStyle/>
        <a:p>
          <a:endParaRPr lang="nb-NO"/>
        </a:p>
      </dgm:t>
    </dgm:pt>
    <dgm:pt modelId="{63009FD5-9595-45C8-8A50-2437B6610F05}" type="sibTrans" cxnId="{9DC4284D-CD10-46FA-9AB6-F44EBD516D50}">
      <dgm:prSet/>
      <dgm:spPr/>
      <dgm:t>
        <a:bodyPr/>
        <a:lstStyle/>
        <a:p>
          <a:endParaRPr lang="nb-NO"/>
        </a:p>
      </dgm:t>
    </dgm:pt>
    <dgm:pt modelId="{FDDAE3F2-6CBB-4551-8C05-21791D007588}">
      <dgm:prSet phldrT="[Tekst]"/>
      <dgm:spPr/>
      <dgm:t>
        <a:bodyPr/>
        <a:lstStyle/>
        <a:p>
          <a:r>
            <a:rPr lang="nb-NO" dirty="0" smtClean="0"/>
            <a:t>Oktober </a:t>
          </a:r>
        </a:p>
        <a:p>
          <a:r>
            <a:rPr lang="nb-NO" dirty="0" smtClean="0"/>
            <a:t>Forberede utkast til plan</a:t>
          </a:r>
          <a:endParaRPr lang="nb-NO" dirty="0"/>
        </a:p>
      </dgm:t>
    </dgm:pt>
    <dgm:pt modelId="{98A52DC1-EF49-45A9-A496-20A0AE5720AF}" type="parTrans" cxnId="{8D5DD57D-5AB3-45B4-81EF-2657C18E951D}">
      <dgm:prSet/>
      <dgm:spPr/>
      <dgm:t>
        <a:bodyPr/>
        <a:lstStyle/>
        <a:p>
          <a:endParaRPr lang="nb-NO"/>
        </a:p>
      </dgm:t>
    </dgm:pt>
    <dgm:pt modelId="{ACB9206E-ACEE-48BB-BED4-CC723200E642}" type="sibTrans" cxnId="{8D5DD57D-5AB3-45B4-81EF-2657C18E951D}">
      <dgm:prSet/>
      <dgm:spPr/>
      <dgm:t>
        <a:bodyPr/>
        <a:lstStyle/>
        <a:p>
          <a:endParaRPr lang="nb-NO"/>
        </a:p>
      </dgm:t>
    </dgm:pt>
    <dgm:pt modelId="{6DB47866-F9C6-4883-8DAE-4064591209E5}">
      <dgm:prSet phldrT="[Tekst]"/>
      <dgm:spPr/>
      <dgm:t>
        <a:bodyPr/>
        <a:lstStyle/>
        <a:p>
          <a:r>
            <a:rPr lang="nb-NO" dirty="0" smtClean="0"/>
            <a:t>November Høring</a:t>
          </a:r>
          <a:endParaRPr lang="nb-NO" dirty="0"/>
        </a:p>
      </dgm:t>
    </dgm:pt>
    <dgm:pt modelId="{B2ADF258-C9D6-49EF-AFED-0B1560ACCFF0}" type="parTrans" cxnId="{ED4474B3-7A9B-4944-9F04-0D418FE7446A}">
      <dgm:prSet/>
      <dgm:spPr/>
      <dgm:t>
        <a:bodyPr/>
        <a:lstStyle/>
        <a:p>
          <a:endParaRPr lang="nb-NO"/>
        </a:p>
      </dgm:t>
    </dgm:pt>
    <dgm:pt modelId="{7CCDC06E-1098-4F08-AA56-591B11537CF8}" type="sibTrans" cxnId="{ED4474B3-7A9B-4944-9F04-0D418FE7446A}">
      <dgm:prSet/>
      <dgm:spPr/>
      <dgm:t>
        <a:bodyPr/>
        <a:lstStyle/>
        <a:p>
          <a:endParaRPr lang="nb-NO"/>
        </a:p>
      </dgm:t>
    </dgm:pt>
    <dgm:pt modelId="{40E42490-9796-4482-A973-99C7B931A4D3}">
      <dgm:prSet/>
      <dgm:spPr/>
      <dgm:t>
        <a:bodyPr/>
        <a:lstStyle/>
        <a:p>
          <a:r>
            <a:rPr lang="nb-NO" dirty="0" smtClean="0"/>
            <a:t>Desember</a:t>
          </a:r>
        </a:p>
        <a:p>
          <a:r>
            <a:rPr lang="nb-NO" dirty="0" smtClean="0"/>
            <a:t>Politisk behandling</a:t>
          </a:r>
          <a:endParaRPr lang="nb-NO" dirty="0"/>
        </a:p>
      </dgm:t>
    </dgm:pt>
    <dgm:pt modelId="{D29D5F3B-1661-46C3-A144-792F0ED1AC03}" type="parTrans" cxnId="{953163CD-FD7F-4495-B61A-1C0327A8B0C3}">
      <dgm:prSet/>
      <dgm:spPr/>
      <dgm:t>
        <a:bodyPr/>
        <a:lstStyle/>
        <a:p>
          <a:endParaRPr lang="nb-NO"/>
        </a:p>
      </dgm:t>
    </dgm:pt>
    <dgm:pt modelId="{31D564A9-EC58-4972-AE7A-2B80B387F410}" type="sibTrans" cxnId="{953163CD-FD7F-4495-B61A-1C0327A8B0C3}">
      <dgm:prSet/>
      <dgm:spPr/>
      <dgm:t>
        <a:bodyPr/>
        <a:lstStyle/>
        <a:p>
          <a:endParaRPr lang="nb-NO"/>
        </a:p>
      </dgm:t>
    </dgm:pt>
    <dgm:pt modelId="{06FD7BF8-76DC-4551-9B04-5736EDB50F00}" type="pres">
      <dgm:prSet presAssocID="{5C481287-018B-4A80-9950-B31D460BD63A}" presName="Name0" presStyleCnt="0">
        <dgm:presLayoutVars>
          <dgm:dir/>
          <dgm:resizeHandles val="exact"/>
        </dgm:presLayoutVars>
      </dgm:prSet>
      <dgm:spPr/>
    </dgm:pt>
    <dgm:pt modelId="{E46CE05A-479B-4CFD-B342-272E35458CFD}" type="pres">
      <dgm:prSet presAssocID="{10D2F5D8-6A13-4BC7-8F5C-A5AD69DD38A0}" presName="parTxOnly" presStyleLbl="node1" presStyleIdx="0" presStyleCnt="4">
        <dgm:presLayoutVars>
          <dgm:bulletEnabled val="1"/>
        </dgm:presLayoutVars>
      </dgm:prSet>
      <dgm:spPr/>
      <dgm:t>
        <a:bodyPr/>
        <a:lstStyle/>
        <a:p>
          <a:endParaRPr lang="nb-NO"/>
        </a:p>
      </dgm:t>
    </dgm:pt>
    <dgm:pt modelId="{5E36FED4-4351-495A-BB09-8E0EC62B951B}" type="pres">
      <dgm:prSet presAssocID="{63009FD5-9595-45C8-8A50-2437B6610F05}" presName="parSpace" presStyleCnt="0"/>
      <dgm:spPr/>
    </dgm:pt>
    <dgm:pt modelId="{49589087-8A68-4662-A8EA-D5E39D1B600A}" type="pres">
      <dgm:prSet presAssocID="{FDDAE3F2-6CBB-4551-8C05-21791D007588}" presName="parTxOnly" presStyleLbl="node1" presStyleIdx="1" presStyleCnt="4">
        <dgm:presLayoutVars>
          <dgm:bulletEnabled val="1"/>
        </dgm:presLayoutVars>
      </dgm:prSet>
      <dgm:spPr/>
      <dgm:t>
        <a:bodyPr/>
        <a:lstStyle/>
        <a:p>
          <a:endParaRPr lang="nb-NO"/>
        </a:p>
      </dgm:t>
    </dgm:pt>
    <dgm:pt modelId="{84469EE3-6BF6-4B43-B5E8-445E8A1F148F}" type="pres">
      <dgm:prSet presAssocID="{ACB9206E-ACEE-48BB-BED4-CC723200E642}" presName="parSpace" presStyleCnt="0"/>
      <dgm:spPr/>
    </dgm:pt>
    <dgm:pt modelId="{8E496932-AEAA-424A-BC74-4B2148FDE08F}" type="pres">
      <dgm:prSet presAssocID="{6DB47866-F9C6-4883-8DAE-4064591209E5}" presName="parTxOnly" presStyleLbl="node1" presStyleIdx="2" presStyleCnt="4">
        <dgm:presLayoutVars>
          <dgm:bulletEnabled val="1"/>
        </dgm:presLayoutVars>
      </dgm:prSet>
      <dgm:spPr/>
      <dgm:t>
        <a:bodyPr/>
        <a:lstStyle/>
        <a:p>
          <a:endParaRPr lang="nb-NO"/>
        </a:p>
      </dgm:t>
    </dgm:pt>
    <dgm:pt modelId="{1939D55A-8C0D-4573-B1BE-A312CE8D5C80}" type="pres">
      <dgm:prSet presAssocID="{7CCDC06E-1098-4F08-AA56-591B11537CF8}" presName="parSpace" presStyleCnt="0"/>
      <dgm:spPr/>
    </dgm:pt>
    <dgm:pt modelId="{040228B3-3CE0-40D8-B167-AA6AED9A0A9D}" type="pres">
      <dgm:prSet presAssocID="{40E42490-9796-4482-A973-99C7B931A4D3}" presName="parTxOnly" presStyleLbl="node1" presStyleIdx="3" presStyleCnt="4">
        <dgm:presLayoutVars>
          <dgm:bulletEnabled val="1"/>
        </dgm:presLayoutVars>
      </dgm:prSet>
      <dgm:spPr/>
      <dgm:t>
        <a:bodyPr/>
        <a:lstStyle/>
        <a:p>
          <a:endParaRPr lang="nb-NO"/>
        </a:p>
      </dgm:t>
    </dgm:pt>
  </dgm:ptLst>
  <dgm:cxnLst>
    <dgm:cxn modelId="{953163CD-FD7F-4495-B61A-1C0327A8B0C3}" srcId="{5C481287-018B-4A80-9950-B31D460BD63A}" destId="{40E42490-9796-4482-A973-99C7B931A4D3}" srcOrd="3" destOrd="0" parTransId="{D29D5F3B-1661-46C3-A144-792F0ED1AC03}" sibTransId="{31D564A9-EC58-4972-AE7A-2B80B387F410}"/>
    <dgm:cxn modelId="{9DC4284D-CD10-46FA-9AB6-F44EBD516D50}" srcId="{5C481287-018B-4A80-9950-B31D460BD63A}" destId="{10D2F5D8-6A13-4BC7-8F5C-A5AD69DD38A0}" srcOrd="0" destOrd="0" parTransId="{CFDAECB1-83E6-4149-9727-D988664244DE}" sibTransId="{63009FD5-9595-45C8-8A50-2437B6610F05}"/>
    <dgm:cxn modelId="{8D5DD57D-5AB3-45B4-81EF-2657C18E951D}" srcId="{5C481287-018B-4A80-9950-B31D460BD63A}" destId="{FDDAE3F2-6CBB-4551-8C05-21791D007588}" srcOrd="1" destOrd="0" parTransId="{98A52DC1-EF49-45A9-A496-20A0AE5720AF}" sibTransId="{ACB9206E-ACEE-48BB-BED4-CC723200E642}"/>
    <dgm:cxn modelId="{28B8FD82-5372-4585-973A-E28D5E9345AB}" type="presOf" srcId="{FDDAE3F2-6CBB-4551-8C05-21791D007588}" destId="{49589087-8A68-4662-A8EA-D5E39D1B600A}" srcOrd="0" destOrd="0" presId="urn:microsoft.com/office/officeart/2005/8/layout/hChevron3"/>
    <dgm:cxn modelId="{6BA63423-234F-479D-8DDC-78211A0E76A2}" type="presOf" srcId="{5C481287-018B-4A80-9950-B31D460BD63A}" destId="{06FD7BF8-76DC-4551-9B04-5736EDB50F00}" srcOrd="0" destOrd="0" presId="urn:microsoft.com/office/officeart/2005/8/layout/hChevron3"/>
    <dgm:cxn modelId="{ED4474B3-7A9B-4944-9F04-0D418FE7446A}" srcId="{5C481287-018B-4A80-9950-B31D460BD63A}" destId="{6DB47866-F9C6-4883-8DAE-4064591209E5}" srcOrd="2" destOrd="0" parTransId="{B2ADF258-C9D6-49EF-AFED-0B1560ACCFF0}" sibTransId="{7CCDC06E-1098-4F08-AA56-591B11537CF8}"/>
    <dgm:cxn modelId="{4FD49EF4-B50B-42CE-8369-DA184A4B8696}" type="presOf" srcId="{40E42490-9796-4482-A973-99C7B931A4D3}" destId="{040228B3-3CE0-40D8-B167-AA6AED9A0A9D}" srcOrd="0" destOrd="0" presId="urn:microsoft.com/office/officeart/2005/8/layout/hChevron3"/>
    <dgm:cxn modelId="{C902AB75-BA34-47DA-B733-3EDE3E880DA6}" type="presOf" srcId="{6DB47866-F9C6-4883-8DAE-4064591209E5}" destId="{8E496932-AEAA-424A-BC74-4B2148FDE08F}" srcOrd="0" destOrd="0" presId="urn:microsoft.com/office/officeart/2005/8/layout/hChevron3"/>
    <dgm:cxn modelId="{57800F22-0906-483B-A8B9-73AA8283022B}" type="presOf" srcId="{10D2F5D8-6A13-4BC7-8F5C-A5AD69DD38A0}" destId="{E46CE05A-479B-4CFD-B342-272E35458CFD}" srcOrd="0" destOrd="0" presId="urn:microsoft.com/office/officeart/2005/8/layout/hChevron3"/>
    <dgm:cxn modelId="{58D43BD6-5B0A-4CA3-8FA9-B430E5F9682B}" type="presParOf" srcId="{06FD7BF8-76DC-4551-9B04-5736EDB50F00}" destId="{E46CE05A-479B-4CFD-B342-272E35458CFD}" srcOrd="0" destOrd="0" presId="urn:microsoft.com/office/officeart/2005/8/layout/hChevron3"/>
    <dgm:cxn modelId="{D75BE4F9-F551-447D-8B11-56571F68DB22}" type="presParOf" srcId="{06FD7BF8-76DC-4551-9B04-5736EDB50F00}" destId="{5E36FED4-4351-495A-BB09-8E0EC62B951B}" srcOrd="1" destOrd="0" presId="urn:microsoft.com/office/officeart/2005/8/layout/hChevron3"/>
    <dgm:cxn modelId="{86DF088C-C640-4C3F-B086-F35DD4857AF1}" type="presParOf" srcId="{06FD7BF8-76DC-4551-9B04-5736EDB50F00}" destId="{49589087-8A68-4662-A8EA-D5E39D1B600A}" srcOrd="2" destOrd="0" presId="urn:microsoft.com/office/officeart/2005/8/layout/hChevron3"/>
    <dgm:cxn modelId="{833DD2B1-C94F-4925-A746-508D81008378}" type="presParOf" srcId="{06FD7BF8-76DC-4551-9B04-5736EDB50F00}" destId="{84469EE3-6BF6-4B43-B5E8-445E8A1F148F}" srcOrd="3" destOrd="0" presId="urn:microsoft.com/office/officeart/2005/8/layout/hChevron3"/>
    <dgm:cxn modelId="{75872B16-704E-4579-98BB-27EC36EBAC75}" type="presParOf" srcId="{06FD7BF8-76DC-4551-9B04-5736EDB50F00}" destId="{8E496932-AEAA-424A-BC74-4B2148FDE08F}" srcOrd="4" destOrd="0" presId="urn:microsoft.com/office/officeart/2005/8/layout/hChevron3"/>
    <dgm:cxn modelId="{655B01B8-EB60-48A1-B96F-E9B4065146FF}" type="presParOf" srcId="{06FD7BF8-76DC-4551-9B04-5736EDB50F00}" destId="{1939D55A-8C0D-4573-B1BE-A312CE8D5C80}" srcOrd="5" destOrd="0" presId="urn:microsoft.com/office/officeart/2005/8/layout/hChevron3"/>
    <dgm:cxn modelId="{F9F808E0-A6D1-4C85-8671-639FAE9FD38B}" type="presParOf" srcId="{06FD7BF8-76DC-4551-9B04-5736EDB50F00}" destId="{040228B3-3CE0-40D8-B167-AA6AED9A0A9D}"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956C6-D0DE-47E6-A1A9-48905A6B8A3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8B41EF84-4F28-43D8-B78A-85D52432D74C}">
      <dgm:prSet phldrT="[Tekst]"/>
      <dgm:spPr/>
      <dgm:t>
        <a:bodyPr/>
        <a:lstStyle/>
        <a:p>
          <a:pPr algn="ctr"/>
          <a:r>
            <a:rPr lang="nb-NO" dirty="0" smtClean="0"/>
            <a:t>Arbeidende Styre</a:t>
          </a:r>
        </a:p>
        <a:p>
          <a:pPr algn="ctr"/>
          <a:r>
            <a:rPr lang="nb-NO" dirty="0" smtClean="0"/>
            <a:t>Kompetanseområder som bør dekkes:</a:t>
          </a:r>
        </a:p>
        <a:p>
          <a:pPr algn="l"/>
          <a:r>
            <a:rPr lang="nb-NO" dirty="0" smtClean="0"/>
            <a:t>- Økonomi/Finansering</a:t>
          </a:r>
        </a:p>
        <a:p>
          <a:pPr algn="l"/>
          <a:r>
            <a:rPr lang="nb-NO" dirty="0" smtClean="0"/>
            <a:t>- Innovasjonsledelse og næringsutvikling</a:t>
          </a:r>
        </a:p>
        <a:p>
          <a:pPr algn="l"/>
          <a:r>
            <a:rPr lang="nb-NO" dirty="0" smtClean="0"/>
            <a:t>- Nettverk</a:t>
          </a:r>
        </a:p>
        <a:p>
          <a:pPr algn="l"/>
          <a:r>
            <a:rPr lang="nb-NO" dirty="0" smtClean="0"/>
            <a:t>- Kommunal drift</a:t>
          </a:r>
        </a:p>
        <a:p>
          <a:pPr algn="l"/>
          <a:r>
            <a:rPr lang="nb-NO" dirty="0" smtClean="0"/>
            <a:t>- Mentor</a:t>
          </a:r>
        </a:p>
        <a:p>
          <a:pPr algn="l"/>
          <a:r>
            <a:rPr lang="nb-NO" dirty="0" smtClean="0"/>
            <a:t>- Prosjektledelse</a:t>
          </a:r>
          <a:endParaRPr lang="nb-NO" dirty="0"/>
        </a:p>
      </dgm:t>
    </dgm:pt>
    <dgm:pt modelId="{13F8F07E-8BE6-4926-9AA2-5AED472C93A3}" type="parTrans" cxnId="{16DE4A81-555C-4A32-98AE-33F0B0133EE8}">
      <dgm:prSet/>
      <dgm:spPr/>
      <dgm:t>
        <a:bodyPr/>
        <a:lstStyle/>
        <a:p>
          <a:endParaRPr lang="nb-NO"/>
        </a:p>
      </dgm:t>
    </dgm:pt>
    <dgm:pt modelId="{48AD1EF6-FDD5-45F7-9A99-CEC2A61AF6AE}" type="sibTrans" cxnId="{16DE4A81-555C-4A32-98AE-33F0B0133EE8}">
      <dgm:prSet/>
      <dgm:spPr/>
      <dgm:t>
        <a:bodyPr/>
        <a:lstStyle/>
        <a:p>
          <a:endParaRPr lang="nb-NO"/>
        </a:p>
      </dgm:t>
    </dgm:pt>
    <dgm:pt modelId="{90B6D17A-97FF-417C-97B7-AE23F3225DBA}">
      <dgm:prSet phldrT="[Tekst]"/>
      <dgm:spPr/>
      <dgm:t>
        <a:bodyPr/>
        <a:lstStyle/>
        <a:p>
          <a:r>
            <a:rPr lang="nb-NO" dirty="0" smtClean="0"/>
            <a:t>Daglig leder (100% stilling)</a:t>
          </a:r>
          <a:endParaRPr lang="nb-NO" dirty="0"/>
        </a:p>
      </dgm:t>
    </dgm:pt>
    <dgm:pt modelId="{ECA1D914-8C3A-407B-B653-B4DF9C6C71B7}" type="parTrans" cxnId="{AD1EC8E6-DCD3-4C41-AB2E-8B65A0F7A6BC}">
      <dgm:prSet/>
      <dgm:spPr/>
      <dgm:t>
        <a:bodyPr/>
        <a:lstStyle/>
        <a:p>
          <a:endParaRPr lang="nb-NO"/>
        </a:p>
      </dgm:t>
    </dgm:pt>
    <dgm:pt modelId="{AB74CB47-AFCA-4EFE-A70E-0A40AC8FA853}" type="sibTrans" cxnId="{AD1EC8E6-DCD3-4C41-AB2E-8B65A0F7A6BC}">
      <dgm:prSet/>
      <dgm:spPr/>
      <dgm:t>
        <a:bodyPr/>
        <a:lstStyle/>
        <a:p>
          <a:endParaRPr lang="nb-NO"/>
        </a:p>
      </dgm:t>
    </dgm:pt>
    <dgm:pt modelId="{4E795B85-B1BD-47F7-8088-30C1EA37D15F}" type="pres">
      <dgm:prSet presAssocID="{39A956C6-D0DE-47E6-A1A9-48905A6B8A32}" presName="hierChild1" presStyleCnt="0">
        <dgm:presLayoutVars>
          <dgm:orgChart val="1"/>
          <dgm:chPref val="1"/>
          <dgm:dir/>
          <dgm:animOne val="branch"/>
          <dgm:animLvl val="lvl"/>
          <dgm:resizeHandles/>
        </dgm:presLayoutVars>
      </dgm:prSet>
      <dgm:spPr/>
      <dgm:t>
        <a:bodyPr/>
        <a:lstStyle/>
        <a:p>
          <a:endParaRPr lang="nb-NO"/>
        </a:p>
      </dgm:t>
    </dgm:pt>
    <dgm:pt modelId="{E2E85742-FC33-45C5-982F-B51B9B3C8BE2}" type="pres">
      <dgm:prSet presAssocID="{8B41EF84-4F28-43D8-B78A-85D52432D74C}" presName="hierRoot1" presStyleCnt="0">
        <dgm:presLayoutVars>
          <dgm:hierBranch val="init"/>
        </dgm:presLayoutVars>
      </dgm:prSet>
      <dgm:spPr/>
    </dgm:pt>
    <dgm:pt modelId="{4FF93093-2F07-4589-BEE1-6E62F572CBB4}" type="pres">
      <dgm:prSet presAssocID="{8B41EF84-4F28-43D8-B78A-85D52432D74C}" presName="rootComposite1" presStyleCnt="0"/>
      <dgm:spPr/>
    </dgm:pt>
    <dgm:pt modelId="{C5C4EAEC-45B8-4FD2-A6F5-2BAB1A4AB608}" type="pres">
      <dgm:prSet presAssocID="{8B41EF84-4F28-43D8-B78A-85D52432D74C}" presName="rootText1" presStyleLbl="node0" presStyleIdx="0" presStyleCnt="1">
        <dgm:presLayoutVars>
          <dgm:chPref val="3"/>
        </dgm:presLayoutVars>
      </dgm:prSet>
      <dgm:spPr/>
      <dgm:t>
        <a:bodyPr/>
        <a:lstStyle/>
        <a:p>
          <a:endParaRPr lang="nb-NO"/>
        </a:p>
      </dgm:t>
    </dgm:pt>
    <dgm:pt modelId="{291865BC-DD53-46B5-94D2-1EEE1C7D9D72}" type="pres">
      <dgm:prSet presAssocID="{8B41EF84-4F28-43D8-B78A-85D52432D74C}" presName="rootConnector1" presStyleLbl="node1" presStyleIdx="0" presStyleCnt="0"/>
      <dgm:spPr/>
      <dgm:t>
        <a:bodyPr/>
        <a:lstStyle/>
        <a:p>
          <a:endParaRPr lang="nb-NO"/>
        </a:p>
      </dgm:t>
    </dgm:pt>
    <dgm:pt modelId="{1E4FB730-4E02-4771-80B6-3B2B3C66F579}" type="pres">
      <dgm:prSet presAssocID="{8B41EF84-4F28-43D8-B78A-85D52432D74C}" presName="hierChild2" presStyleCnt="0"/>
      <dgm:spPr/>
    </dgm:pt>
    <dgm:pt modelId="{5012E94A-5B97-4876-9DA1-22D6E7A8F7E4}" type="pres">
      <dgm:prSet presAssocID="{ECA1D914-8C3A-407B-B653-B4DF9C6C71B7}" presName="Name37" presStyleLbl="parChTrans1D2" presStyleIdx="0" presStyleCnt="1"/>
      <dgm:spPr/>
      <dgm:t>
        <a:bodyPr/>
        <a:lstStyle/>
        <a:p>
          <a:endParaRPr lang="nb-NO"/>
        </a:p>
      </dgm:t>
    </dgm:pt>
    <dgm:pt modelId="{E4827316-EB1E-49B0-93C2-7ABEF7E2CCAE}" type="pres">
      <dgm:prSet presAssocID="{90B6D17A-97FF-417C-97B7-AE23F3225DBA}" presName="hierRoot2" presStyleCnt="0">
        <dgm:presLayoutVars>
          <dgm:hierBranch val="init"/>
        </dgm:presLayoutVars>
      </dgm:prSet>
      <dgm:spPr/>
    </dgm:pt>
    <dgm:pt modelId="{B9BE70C8-2373-4B32-BD54-A12A6619B65C}" type="pres">
      <dgm:prSet presAssocID="{90B6D17A-97FF-417C-97B7-AE23F3225DBA}" presName="rootComposite" presStyleCnt="0"/>
      <dgm:spPr/>
    </dgm:pt>
    <dgm:pt modelId="{F3CF749C-17CB-4734-AEB2-E3B1E4A77AFA}" type="pres">
      <dgm:prSet presAssocID="{90B6D17A-97FF-417C-97B7-AE23F3225DBA}" presName="rootText" presStyleLbl="node2" presStyleIdx="0" presStyleCnt="1">
        <dgm:presLayoutVars>
          <dgm:chPref val="3"/>
        </dgm:presLayoutVars>
      </dgm:prSet>
      <dgm:spPr/>
      <dgm:t>
        <a:bodyPr/>
        <a:lstStyle/>
        <a:p>
          <a:endParaRPr lang="nb-NO"/>
        </a:p>
      </dgm:t>
    </dgm:pt>
    <dgm:pt modelId="{E86F75A4-9075-47BC-AFBE-035B538A3C7C}" type="pres">
      <dgm:prSet presAssocID="{90B6D17A-97FF-417C-97B7-AE23F3225DBA}" presName="rootConnector" presStyleLbl="node2" presStyleIdx="0" presStyleCnt="1"/>
      <dgm:spPr/>
      <dgm:t>
        <a:bodyPr/>
        <a:lstStyle/>
        <a:p>
          <a:endParaRPr lang="nb-NO"/>
        </a:p>
      </dgm:t>
    </dgm:pt>
    <dgm:pt modelId="{1EC7F1BC-3FE0-49C7-95E3-42F5B23E3B78}" type="pres">
      <dgm:prSet presAssocID="{90B6D17A-97FF-417C-97B7-AE23F3225DBA}" presName="hierChild4" presStyleCnt="0"/>
      <dgm:spPr/>
    </dgm:pt>
    <dgm:pt modelId="{DBCCCC5F-860E-4298-BF3C-43B90DEC4FA6}" type="pres">
      <dgm:prSet presAssocID="{90B6D17A-97FF-417C-97B7-AE23F3225DBA}" presName="hierChild5" presStyleCnt="0"/>
      <dgm:spPr/>
    </dgm:pt>
    <dgm:pt modelId="{A270FAD1-C41A-48EE-9BB9-548B215761FD}" type="pres">
      <dgm:prSet presAssocID="{8B41EF84-4F28-43D8-B78A-85D52432D74C}" presName="hierChild3" presStyleCnt="0"/>
      <dgm:spPr/>
    </dgm:pt>
  </dgm:ptLst>
  <dgm:cxnLst>
    <dgm:cxn modelId="{879C754A-6024-4D8A-BDE7-115B66B3D84D}" type="presOf" srcId="{8B41EF84-4F28-43D8-B78A-85D52432D74C}" destId="{C5C4EAEC-45B8-4FD2-A6F5-2BAB1A4AB608}" srcOrd="0" destOrd="0" presId="urn:microsoft.com/office/officeart/2005/8/layout/orgChart1"/>
    <dgm:cxn modelId="{F0271085-DE4A-4B38-98AB-20A1C2A08499}" type="presOf" srcId="{39A956C6-D0DE-47E6-A1A9-48905A6B8A32}" destId="{4E795B85-B1BD-47F7-8088-30C1EA37D15F}" srcOrd="0" destOrd="0" presId="urn:microsoft.com/office/officeart/2005/8/layout/orgChart1"/>
    <dgm:cxn modelId="{2AC432DC-B1FE-4B25-A8D3-A9D9B2BFDE38}" type="presOf" srcId="{8B41EF84-4F28-43D8-B78A-85D52432D74C}" destId="{291865BC-DD53-46B5-94D2-1EEE1C7D9D72}" srcOrd="1" destOrd="0" presId="urn:microsoft.com/office/officeart/2005/8/layout/orgChart1"/>
    <dgm:cxn modelId="{16DE4A81-555C-4A32-98AE-33F0B0133EE8}" srcId="{39A956C6-D0DE-47E6-A1A9-48905A6B8A32}" destId="{8B41EF84-4F28-43D8-B78A-85D52432D74C}" srcOrd="0" destOrd="0" parTransId="{13F8F07E-8BE6-4926-9AA2-5AED472C93A3}" sibTransId="{48AD1EF6-FDD5-45F7-9A99-CEC2A61AF6AE}"/>
    <dgm:cxn modelId="{D4ECE770-A0D3-4A69-9931-D9ADDB0F03EB}" type="presOf" srcId="{ECA1D914-8C3A-407B-B653-B4DF9C6C71B7}" destId="{5012E94A-5B97-4876-9DA1-22D6E7A8F7E4}" srcOrd="0" destOrd="0" presId="urn:microsoft.com/office/officeart/2005/8/layout/orgChart1"/>
    <dgm:cxn modelId="{B867A392-4772-4003-B470-556CFF2E3C7B}" type="presOf" srcId="{90B6D17A-97FF-417C-97B7-AE23F3225DBA}" destId="{E86F75A4-9075-47BC-AFBE-035B538A3C7C}" srcOrd="1" destOrd="0" presId="urn:microsoft.com/office/officeart/2005/8/layout/orgChart1"/>
    <dgm:cxn modelId="{AD1EC8E6-DCD3-4C41-AB2E-8B65A0F7A6BC}" srcId="{8B41EF84-4F28-43D8-B78A-85D52432D74C}" destId="{90B6D17A-97FF-417C-97B7-AE23F3225DBA}" srcOrd="0" destOrd="0" parTransId="{ECA1D914-8C3A-407B-B653-B4DF9C6C71B7}" sibTransId="{AB74CB47-AFCA-4EFE-A70E-0A40AC8FA853}"/>
    <dgm:cxn modelId="{0B3B189D-9BC1-4662-BFA7-0490581D1093}" type="presOf" srcId="{90B6D17A-97FF-417C-97B7-AE23F3225DBA}" destId="{F3CF749C-17CB-4734-AEB2-E3B1E4A77AFA}" srcOrd="0" destOrd="0" presId="urn:microsoft.com/office/officeart/2005/8/layout/orgChart1"/>
    <dgm:cxn modelId="{9FBD115E-2032-440D-AC83-4053BF929FF3}" type="presParOf" srcId="{4E795B85-B1BD-47F7-8088-30C1EA37D15F}" destId="{E2E85742-FC33-45C5-982F-B51B9B3C8BE2}" srcOrd="0" destOrd="0" presId="urn:microsoft.com/office/officeart/2005/8/layout/orgChart1"/>
    <dgm:cxn modelId="{C826DAA1-C05A-4EE2-BA76-1FC5CEF4EFFB}" type="presParOf" srcId="{E2E85742-FC33-45C5-982F-B51B9B3C8BE2}" destId="{4FF93093-2F07-4589-BEE1-6E62F572CBB4}" srcOrd="0" destOrd="0" presId="urn:microsoft.com/office/officeart/2005/8/layout/orgChart1"/>
    <dgm:cxn modelId="{245DD0DB-9B95-4FC7-A1E1-53DC80F37405}" type="presParOf" srcId="{4FF93093-2F07-4589-BEE1-6E62F572CBB4}" destId="{C5C4EAEC-45B8-4FD2-A6F5-2BAB1A4AB608}" srcOrd="0" destOrd="0" presId="urn:microsoft.com/office/officeart/2005/8/layout/orgChart1"/>
    <dgm:cxn modelId="{720957B6-B925-4125-8A1E-0ED4C2548A83}" type="presParOf" srcId="{4FF93093-2F07-4589-BEE1-6E62F572CBB4}" destId="{291865BC-DD53-46B5-94D2-1EEE1C7D9D72}" srcOrd="1" destOrd="0" presId="urn:microsoft.com/office/officeart/2005/8/layout/orgChart1"/>
    <dgm:cxn modelId="{ACA7197D-60B4-4DCF-B8B7-7C51BE483CB5}" type="presParOf" srcId="{E2E85742-FC33-45C5-982F-B51B9B3C8BE2}" destId="{1E4FB730-4E02-4771-80B6-3B2B3C66F579}" srcOrd="1" destOrd="0" presId="urn:microsoft.com/office/officeart/2005/8/layout/orgChart1"/>
    <dgm:cxn modelId="{68FF7E50-2BE2-42D4-B396-12B70DEEAFAA}" type="presParOf" srcId="{1E4FB730-4E02-4771-80B6-3B2B3C66F579}" destId="{5012E94A-5B97-4876-9DA1-22D6E7A8F7E4}" srcOrd="0" destOrd="0" presId="urn:microsoft.com/office/officeart/2005/8/layout/orgChart1"/>
    <dgm:cxn modelId="{60F1CA7F-EC29-448A-8230-251353E330F1}" type="presParOf" srcId="{1E4FB730-4E02-4771-80B6-3B2B3C66F579}" destId="{E4827316-EB1E-49B0-93C2-7ABEF7E2CCAE}" srcOrd="1" destOrd="0" presId="urn:microsoft.com/office/officeart/2005/8/layout/orgChart1"/>
    <dgm:cxn modelId="{1FCF8D1F-355C-45DE-AA75-82D5BD4F8514}" type="presParOf" srcId="{E4827316-EB1E-49B0-93C2-7ABEF7E2CCAE}" destId="{B9BE70C8-2373-4B32-BD54-A12A6619B65C}" srcOrd="0" destOrd="0" presId="urn:microsoft.com/office/officeart/2005/8/layout/orgChart1"/>
    <dgm:cxn modelId="{5ECB950A-EAD0-47A4-865D-A75098BE8524}" type="presParOf" srcId="{B9BE70C8-2373-4B32-BD54-A12A6619B65C}" destId="{F3CF749C-17CB-4734-AEB2-E3B1E4A77AFA}" srcOrd="0" destOrd="0" presId="urn:microsoft.com/office/officeart/2005/8/layout/orgChart1"/>
    <dgm:cxn modelId="{346F986A-1541-416D-8ABB-746B61B84212}" type="presParOf" srcId="{B9BE70C8-2373-4B32-BD54-A12A6619B65C}" destId="{E86F75A4-9075-47BC-AFBE-035B538A3C7C}" srcOrd="1" destOrd="0" presId="urn:microsoft.com/office/officeart/2005/8/layout/orgChart1"/>
    <dgm:cxn modelId="{8A76ABDF-C567-4E65-860D-C935D50F665C}" type="presParOf" srcId="{E4827316-EB1E-49B0-93C2-7ABEF7E2CCAE}" destId="{1EC7F1BC-3FE0-49C7-95E3-42F5B23E3B78}" srcOrd="1" destOrd="0" presId="urn:microsoft.com/office/officeart/2005/8/layout/orgChart1"/>
    <dgm:cxn modelId="{9CF79EA0-E2A8-4DD0-B910-07E23DFE9FF3}" type="presParOf" srcId="{E4827316-EB1E-49B0-93C2-7ABEF7E2CCAE}" destId="{DBCCCC5F-860E-4298-BF3C-43B90DEC4FA6}" srcOrd="2" destOrd="0" presId="urn:microsoft.com/office/officeart/2005/8/layout/orgChart1"/>
    <dgm:cxn modelId="{7AEAB133-535C-4650-BAF6-F1C00E01B59B}" type="presParOf" srcId="{E2E85742-FC33-45C5-982F-B51B9B3C8BE2}" destId="{A270FAD1-C41A-48EE-9BB9-548B215761F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CE05A-479B-4CFD-B342-272E35458CFD}">
      <dsp:nvSpPr>
        <dsp:cNvPr id="0" name=""/>
        <dsp:cNvSpPr/>
      </dsp:nvSpPr>
      <dsp:spPr>
        <a:xfrm>
          <a:off x="3264" y="2349807"/>
          <a:ext cx="3274984" cy="1309993"/>
        </a:xfrm>
        <a:prstGeom prst="homePlat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nb-NO" sz="2400" kern="1200" dirty="0" smtClean="0"/>
            <a:t>September</a:t>
          </a:r>
        </a:p>
        <a:p>
          <a:pPr lvl="0" algn="ctr" defTabSz="1066800">
            <a:lnSpc>
              <a:spcPct val="90000"/>
            </a:lnSpc>
            <a:spcBef>
              <a:spcPct val="0"/>
            </a:spcBef>
            <a:spcAft>
              <a:spcPct val="35000"/>
            </a:spcAft>
          </a:pPr>
          <a:r>
            <a:rPr lang="nb-NO" sz="2400" kern="1200" dirty="0" smtClean="0"/>
            <a:t>Informasjonsmøter</a:t>
          </a:r>
          <a:endParaRPr lang="nb-NO" sz="2400" kern="1200" dirty="0"/>
        </a:p>
      </dsp:txBody>
      <dsp:txXfrm>
        <a:off x="3264" y="2349807"/>
        <a:ext cx="2947486" cy="1309993"/>
      </dsp:txXfrm>
    </dsp:sp>
    <dsp:sp modelId="{49589087-8A68-4662-A8EA-D5E39D1B600A}">
      <dsp:nvSpPr>
        <dsp:cNvPr id="0" name=""/>
        <dsp:cNvSpPr/>
      </dsp:nvSpPr>
      <dsp:spPr>
        <a:xfrm>
          <a:off x="2623251" y="2349807"/>
          <a:ext cx="3274984" cy="1309993"/>
        </a:xfrm>
        <a:prstGeom prst="chevron">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nb-NO" sz="2400" kern="1200" dirty="0" smtClean="0"/>
            <a:t>Oktober </a:t>
          </a:r>
        </a:p>
        <a:p>
          <a:pPr lvl="0" algn="ctr" defTabSz="1066800">
            <a:lnSpc>
              <a:spcPct val="90000"/>
            </a:lnSpc>
            <a:spcBef>
              <a:spcPct val="0"/>
            </a:spcBef>
            <a:spcAft>
              <a:spcPct val="35000"/>
            </a:spcAft>
          </a:pPr>
          <a:r>
            <a:rPr lang="nb-NO" sz="2400" kern="1200" dirty="0" smtClean="0"/>
            <a:t>Forberede utkast til plan</a:t>
          </a:r>
          <a:endParaRPr lang="nb-NO" sz="2400" kern="1200" dirty="0"/>
        </a:p>
      </dsp:txBody>
      <dsp:txXfrm>
        <a:off x="3278248" y="2349807"/>
        <a:ext cx="1964991" cy="1309993"/>
      </dsp:txXfrm>
    </dsp:sp>
    <dsp:sp modelId="{8E496932-AEAA-424A-BC74-4B2148FDE08F}">
      <dsp:nvSpPr>
        <dsp:cNvPr id="0" name=""/>
        <dsp:cNvSpPr/>
      </dsp:nvSpPr>
      <dsp:spPr>
        <a:xfrm>
          <a:off x="5243239" y="2349807"/>
          <a:ext cx="3274984" cy="1309993"/>
        </a:xfrm>
        <a:prstGeom prst="chevron">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nb-NO" sz="2400" kern="1200" dirty="0" smtClean="0"/>
            <a:t>November Høring</a:t>
          </a:r>
          <a:endParaRPr lang="nb-NO" sz="2400" kern="1200" dirty="0"/>
        </a:p>
      </dsp:txBody>
      <dsp:txXfrm>
        <a:off x="5898236" y="2349807"/>
        <a:ext cx="1964991" cy="1309993"/>
      </dsp:txXfrm>
    </dsp:sp>
    <dsp:sp modelId="{040228B3-3CE0-40D8-B167-AA6AED9A0A9D}">
      <dsp:nvSpPr>
        <dsp:cNvPr id="0" name=""/>
        <dsp:cNvSpPr/>
      </dsp:nvSpPr>
      <dsp:spPr>
        <a:xfrm>
          <a:off x="7863227" y="2349807"/>
          <a:ext cx="3274984" cy="1309993"/>
        </a:xfrm>
        <a:prstGeom prst="chevron">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nb-NO" sz="2400" kern="1200" dirty="0" smtClean="0"/>
            <a:t>Desember</a:t>
          </a:r>
        </a:p>
        <a:p>
          <a:pPr lvl="0" algn="ctr" defTabSz="1066800">
            <a:lnSpc>
              <a:spcPct val="90000"/>
            </a:lnSpc>
            <a:spcBef>
              <a:spcPct val="0"/>
            </a:spcBef>
            <a:spcAft>
              <a:spcPct val="35000"/>
            </a:spcAft>
          </a:pPr>
          <a:r>
            <a:rPr lang="nb-NO" sz="2400" kern="1200" dirty="0" smtClean="0"/>
            <a:t>Politisk behandling</a:t>
          </a:r>
          <a:endParaRPr lang="nb-NO" sz="2400" kern="1200" dirty="0"/>
        </a:p>
      </dsp:txBody>
      <dsp:txXfrm>
        <a:off x="8518224" y="2349807"/>
        <a:ext cx="1964991" cy="130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2E94A-5B97-4876-9DA1-22D6E7A8F7E4}">
      <dsp:nvSpPr>
        <dsp:cNvPr id="0" name=""/>
        <dsp:cNvSpPr/>
      </dsp:nvSpPr>
      <dsp:spPr>
        <a:xfrm>
          <a:off x="2768994" y="1711098"/>
          <a:ext cx="91440" cy="718659"/>
        </a:xfrm>
        <a:custGeom>
          <a:avLst/>
          <a:gdLst/>
          <a:ahLst/>
          <a:cxnLst/>
          <a:rect l="0" t="0" r="0" b="0"/>
          <a:pathLst>
            <a:path>
              <a:moveTo>
                <a:pt x="45720" y="0"/>
              </a:moveTo>
              <a:lnTo>
                <a:pt x="45720" y="718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4EAEC-45B8-4FD2-A6F5-2BAB1A4AB608}">
      <dsp:nvSpPr>
        <dsp:cNvPr id="0" name=""/>
        <dsp:cNvSpPr/>
      </dsp:nvSpPr>
      <dsp:spPr>
        <a:xfrm>
          <a:off x="1103620" y="5"/>
          <a:ext cx="3422187" cy="1711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dirty="0" smtClean="0"/>
            <a:t>Arbeidende Styre</a:t>
          </a:r>
        </a:p>
        <a:p>
          <a:pPr lvl="0" algn="ctr" defTabSz="533400">
            <a:lnSpc>
              <a:spcPct val="90000"/>
            </a:lnSpc>
            <a:spcBef>
              <a:spcPct val="0"/>
            </a:spcBef>
            <a:spcAft>
              <a:spcPct val="35000"/>
            </a:spcAft>
          </a:pPr>
          <a:r>
            <a:rPr lang="nb-NO" sz="1200" kern="1200" dirty="0" smtClean="0"/>
            <a:t>Kompetanseområder som bør dekkes:</a:t>
          </a:r>
        </a:p>
        <a:p>
          <a:pPr lvl="0" algn="l" defTabSz="533400">
            <a:lnSpc>
              <a:spcPct val="90000"/>
            </a:lnSpc>
            <a:spcBef>
              <a:spcPct val="0"/>
            </a:spcBef>
            <a:spcAft>
              <a:spcPct val="35000"/>
            </a:spcAft>
          </a:pPr>
          <a:r>
            <a:rPr lang="nb-NO" sz="1200" kern="1200" dirty="0" smtClean="0"/>
            <a:t>- Økonomi/Finansering</a:t>
          </a:r>
        </a:p>
        <a:p>
          <a:pPr lvl="0" algn="l" defTabSz="533400">
            <a:lnSpc>
              <a:spcPct val="90000"/>
            </a:lnSpc>
            <a:spcBef>
              <a:spcPct val="0"/>
            </a:spcBef>
            <a:spcAft>
              <a:spcPct val="35000"/>
            </a:spcAft>
          </a:pPr>
          <a:r>
            <a:rPr lang="nb-NO" sz="1200" kern="1200" dirty="0" smtClean="0"/>
            <a:t>- Innovasjonsledelse og næringsutvikling</a:t>
          </a:r>
        </a:p>
        <a:p>
          <a:pPr lvl="0" algn="l" defTabSz="533400">
            <a:lnSpc>
              <a:spcPct val="90000"/>
            </a:lnSpc>
            <a:spcBef>
              <a:spcPct val="0"/>
            </a:spcBef>
            <a:spcAft>
              <a:spcPct val="35000"/>
            </a:spcAft>
          </a:pPr>
          <a:r>
            <a:rPr lang="nb-NO" sz="1200" kern="1200" dirty="0" smtClean="0"/>
            <a:t>- Nettverk</a:t>
          </a:r>
        </a:p>
        <a:p>
          <a:pPr lvl="0" algn="l" defTabSz="533400">
            <a:lnSpc>
              <a:spcPct val="90000"/>
            </a:lnSpc>
            <a:spcBef>
              <a:spcPct val="0"/>
            </a:spcBef>
            <a:spcAft>
              <a:spcPct val="35000"/>
            </a:spcAft>
          </a:pPr>
          <a:r>
            <a:rPr lang="nb-NO" sz="1200" kern="1200" dirty="0" smtClean="0"/>
            <a:t>- Kommunal drift</a:t>
          </a:r>
        </a:p>
        <a:p>
          <a:pPr lvl="0" algn="l" defTabSz="533400">
            <a:lnSpc>
              <a:spcPct val="90000"/>
            </a:lnSpc>
            <a:spcBef>
              <a:spcPct val="0"/>
            </a:spcBef>
            <a:spcAft>
              <a:spcPct val="35000"/>
            </a:spcAft>
          </a:pPr>
          <a:r>
            <a:rPr lang="nb-NO" sz="1200" kern="1200" dirty="0" smtClean="0"/>
            <a:t>- Mentor</a:t>
          </a:r>
        </a:p>
        <a:p>
          <a:pPr lvl="0" algn="l" defTabSz="533400">
            <a:lnSpc>
              <a:spcPct val="90000"/>
            </a:lnSpc>
            <a:spcBef>
              <a:spcPct val="0"/>
            </a:spcBef>
            <a:spcAft>
              <a:spcPct val="35000"/>
            </a:spcAft>
          </a:pPr>
          <a:r>
            <a:rPr lang="nb-NO" sz="1200" kern="1200" dirty="0" smtClean="0"/>
            <a:t>- Prosjektledelse</a:t>
          </a:r>
          <a:endParaRPr lang="nb-NO" sz="1200" kern="1200" dirty="0"/>
        </a:p>
      </dsp:txBody>
      <dsp:txXfrm>
        <a:off x="1103620" y="5"/>
        <a:ext cx="3422187" cy="1711093"/>
      </dsp:txXfrm>
    </dsp:sp>
    <dsp:sp modelId="{F3CF749C-17CB-4734-AEB2-E3B1E4A77AFA}">
      <dsp:nvSpPr>
        <dsp:cNvPr id="0" name=""/>
        <dsp:cNvSpPr/>
      </dsp:nvSpPr>
      <dsp:spPr>
        <a:xfrm>
          <a:off x="1103620" y="2429758"/>
          <a:ext cx="3422187" cy="1711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dirty="0" smtClean="0"/>
            <a:t>Daglig leder (100% stilling)</a:t>
          </a:r>
          <a:endParaRPr lang="nb-NO" sz="1200" kern="1200" dirty="0"/>
        </a:p>
      </dsp:txBody>
      <dsp:txXfrm>
        <a:off x="1103620" y="2429758"/>
        <a:ext cx="3422187" cy="17110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tt linje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tel 28"/>
          <p:cNvSpPr>
            <a:spLocks noGrp="1"/>
          </p:cNvSpPr>
          <p:nvPr>
            <p:ph type="ctrTitle"/>
          </p:nvPr>
        </p:nvSpPr>
        <p:spPr>
          <a:xfrm>
            <a:off x="508000" y="4853412"/>
            <a:ext cx="11277600" cy="1222375"/>
          </a:xfrm>
        </p:spPr>
        <p:txBody>
          <a:bodyPr anchor="t"/>
          <a:lstStyle/>
          <a:p>
            <a:r>
              <a:rPr kumimoji="0" lang="nb-NO" smtClean="0"/>
              <a:t>Klikk for å redigere tittelstil</a:t>
            </a:r>
            <a:endParaRPr kumimoji="0" lang="en-US"/>
          </a:p>
        </p:txBody>
      </p:sp>
      <p:sp>
        <p:nvSpPr>
          <p:cNvPr id="9" name="Undertittel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16" name="Plassholder for dato 15"/>
          <p:cNvSpPr>
            <a:spLocks noGrp="1"/>
          </p:cNvSpPr>
          <p:nvPr>
            <p:ph type="dt" sz="half" idx="10"/>
          </p:nvPr>
        </p:nvSpPr>
        <p:spPr/>
        <p:txBody>
          <a:bodyPr/>
          <a:lstStyle/>
          <a:p>
            <a:fld id="{2202843B-BA2A-4C79-BB54-C7C3E1B719A4}" type="datetimeFigureOut">
              <a:rPr lang="nb-NO" smtClean="0"/>
              <a:t>29.09.2014</a:t>
            </a:fld>
            <a:endParaRPr lang="nb-NO"/>
          </a:p>
        </p:txBody>
      </p:sp>
      <p:sp>
        <p:nvSpPr>
          <p:cNvPr id="2" name="Plassholder for bunntekst 1"/>
          <p:cNvSpPr>
            <a:spLocks noGrp="1"/>
          </p:cNvSpPr>
          <p:nvPr>
            <p:ph type="ftr" sz="quarter" idx="11"/>
          </p:nvPr>
        </p:nvSpPr>
        <p:spPr/>
        <p:txBody>
          <a:bodyPr/>
          <a:lstStyle/>
          <a:p>
            <a:endParaRPr lang="nb-NO"/>
          </a:p>
        </p:txBody>
      </p:sp>
      <p:sp>
        <p:nvSpPr>
          <p:cNvPr id="15" name="Plassholder for lysbildenummer 14"/>
          <p:cNvSpPr>
            <a:spLocks noGrp="1"/>
          </p:cNvSpPr>
          <p:nvPr>
            <p:ph type="sldNum" sz="quarter" idx="12"/>
          </p:nvPr>
        </p:nvSpPr>
        <p:spPr>
          <a:xfrm>
            <a:off x="10972800" y="6473952"/>
            <a:ext cx="1011936" cy="246888"/>
          </a:xfrm>
        </p:spPr>
        <p:txBody>
          <a:bodyPr/>
          <a:lstStyle/>
          <a:p>
            <a:fld id="{26F16881-712B-4689-8A81-EA406D84CCB2}"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2202843B-BA2A-4C79-BB54-C7C3E1B719A4}" type="datetimeFigureOut">
              <a:rPr lang="nb-NO" smtClean="0"/>
              <a:t>29.09.2014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F16881-712B-4689-8A81-EA406D84CCB2}"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144000" y="549277"/>
            <a:ext cx="2438400" cy="5851525"/>
          </a:xfrm>
        </p:spPr>
        <p:txBody>
          <a:bodyPr vert="eaVer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609600" y="549277"/>
            <a:ext cx="8331200" cy="5851525"/>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2202843B-BA2A-4C79-BB54-C7C3E1B719A4}" type="datetimeFigureOut">
              <a:rPr lang="nb-NO" smtClean="0"/>
              <a:t>29.09.2014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F16881-712B-4689-8A81-EA406D84CCB2}"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2" name="Tittel 21"/>
          <p:cNvSpPr>
            <a:spLocks noGrp="1"/>
          </p:cNvSpPr>
          <p:nvPr>
            <p:ph type="title"/>
          </p:nvPr>
        </p:nvSpPr>
        <p:spPr/>
        <p:txBody>
          <a:bodyPr/>
          <a:lstStyle/>
          <a:p>
            <a:r>
              <a:rPr kumimoji="0" lang="nb-NO" smtClean="0"/>
              <a:t>Klikk for å redigere tittelstil</a:t>
            </a:r>
            <a:endParaRPr kumimoji="0" lang="en-US"/>
          </a:p>
        </p:txBody>
      </p:sp>
      <p:sp>
        <p:nvSpPr>
          <p:cNvPr id="27" name="Plassholder for innhold 26"/>
          <p:cNvSpPr>
            <a:spLocks noGrp="1"/>
          </p:cNvSpPr>
          <p:nvPr>
            <p:ph idx="1"/>
          </p:nvPr>
        </p:nvSpPr>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5" name="Plassholder for dato 24"/>
          <p:cNvSpPr>
            <a:spLocks noGrp="1"/>
          </p:cNvSpPr>
          <p:nvPr>
            <p:ph type="dt" sz="half" idx="10"/>
          </p:nvPr>
        </p:nvSpPr>
        <p:spPr/>
        <p:txBody>
          <a:bodyPr/>
          <a:lstStyle/>
          <a:p>
            <a:fld id="{2202843B-BA2A-4C79-BB54-C7C3E1B719A4}" type="datetimeFigureOut">
              <a:rPr lang="nb-NO" smtClean="0"/>
              <a:t>29.09.2014</a:t>
            </a:fld>
            <a:endParaRPr lang="nb-NO"/>
          </a:p>
        </p:txBody>
      </p:sp>
      <p:sp>
        <p:nvSpPr>
          <p:cNvPr id="19" name="Plassholder for bunntekst 18"/>
          <p:cNvSpPr>
            <a:spLocks noGrp="1"/>
          </p:cNvSpPr>
          <p:nvPr>
            <p:ph type="ftr" sz="quarter" idx="11"/>
          </p:nvPr>
        </p:nvSpPr>
        <p:spPr>
          <a:xfrm>
            <a:off x="4775200" y="76201"/>
            <a:ext cx="3860800" cy="288925"/>
          </a:xfrm>
        </p:spPr>
        <p:txBody>
          <a:bodyPr/>
          <a:lstStyle/>
          <a:p>
            <a:endParaRPr lang="nb-NO"/>
          </a:p>
        </p:txBody>
      </p:sp>
      <p:sp>
        <p:nvSpPr>
          <p:cNvPr id="16" name="Plassholder for lysbildenummer 15"/>
          <p:cNvSpPr>
            <a:spLocks noGrp="1"/>
          </p:cNvSpPr>
          <p:nvPr>
            <p:ph type="sldNum" sz="quarter" idx="12"/>
          </p:nvPr>
        </p:nvSpPr>
        <p:spPr>
          <a:xfrm>
            <a:off x="10972800" y="6473952"/>
            <a:ext cx="1011936" cy="246888"/>
          </a:xfrm>
        </p:spPr>
        <p:txBody>
          <a:bodyPr/>
          <a:lstStyle/>
          <a:p>
            <a:fld id="{26F16881-712B-4689-8A81-EA406D84CCB2}"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3">
        <a:schemeClr val="bg2"/>
      </p:bgRef>
    </p:bg>
    <p:spTree>
      <p:nvGrpSpPr>
        <p:cNvPr id="1" name=""/>
        <p:cNvGrpSpPr/>
        <p:nvPr/>
      </p:nvGrpSpPr>
      <p:grpSpPr>
        <a:xfrm>
          <a:off x="0" y="0"/>
          <a:ext cx="0" cy="0"/>
          <a:chOff x="0" y="0"/>
          <a:chExt cx="0" cy="0"/>
        </a:xfrm>
      </p:grpSpPr>
      <p:sp>
        <p:nvSpPr>
          <p:cNvPr id="7" name="Rett linje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Plassholder for tekst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19" name="Plassholder for dato 18"/>
          <p:cNvSpPr>
            <a:spLocks noGrp="1"/>
          </p:cNvSpPr>
          <p:nvPr>
            <p:ph type="dt" sz="half" idx="10"/>
          </p:nvPr>
        </p:nvSpPr>
        <p:spPr/>
        <p:txBody>
          <a:bodyPr/>
          <a:lstStyle/>
          <a:p>
            <a:fld id="{2202843B-BA2A-4C79-BB54-C7C3E1B719A4}" type="datetimeFigureOut">
              <a:rPr lang="nb-NO" smtClean="0"/>
              <a:t>29.09.2014</a:t>
            </a:fld>
            <a:endParaRPr lang="nb-NO"/>
          </a:p>
        </p:txBody>
      </p:sp>
      <p:sp>
        <p:nvSpPr>
          <p:cNvPr id="11" name="Plassholder for bunntekst 10"/>
          <p:cNvSpPr>
            <a:spLocks noGrp="1"/>
          </p:cNvSpPr>
          <p:nvPr>
            <p:ph type="ftr" sz="quarter" idx="11"/>
          </p:nvPr>
        </p:nvSpPr>
        <p:spPr/>
        <p:txBody>
          <a:bodyPr/>
          <a:lstStyle/>
          <a:p>
            <a:endParaRPr lang="nb-NO"/>
          </a:p>
        </p:txBody>
      </p:sp>
      <p:sp>
        <p:nvSpPr>
          <p:cNvPr id="16" name="Plassholder for lysbildenummer 15"/>
          <p:cNvSpPr>
            <a:spLocks noGrp="1"/>
          </p:cNvSpPr>
          <p:nvPr>
            <p:ph type="sldNum" sz="quarter" idx="12"/>
          </p:nvPr>
        </p:nvSpPr>
        <p:spPr/>
        <p:txBody>
          <a:bodyPr/>
          <a:lstStyle/>
          <a:p>
            <a:fld id="{26F16881-712B-4689-8A81-EA406D84CCB2}" type="slidenum">
              <a:rPr lang="nb-NO" smtClean="0"/>
              <a:t>‹#›</a:t>
            </a:fld>
            <a:endParaRPr lang="nb-NO"/>
          </a:p>
        </p:txBody>
      </p:sp>
      <p:sp>
        <p:nvSpPr>
          <p:cNvPr id="8" name="Tittel 7"/>
          <p:cNvSpPr>
            <a:spLocks noGrp="1"/>
          </p:cNvSpPr>
          <p:nvPr>
            <p:ph type="title"/>
          </p:nvPr>
        </p:nvSpPr>
        <p:spPr>
          <a:xfrm>
            <a:off x="240633" y="2947086"/>
            <a:ext cx="11582400" cy="1184825"/>
          </a:xfrm>
        </p:spPr>
        <p:txBody>
          <a:bodyPr rtlCol="0" anchor="t"/>
          <a:lstStyle>
            <a:lvl1pPr algn="r">
              <a:defRPr/>
            </a:lvl1pPr>
          </a:lstStyle>
          <a:p>
            <a:r>
              <a:rPr kumimoji="0" lang="nb-NO" smtClean="0"/>
              <a:t>Klikk for å redigere tittelstil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0" name="Tittel 19"/>
          <p:cNvSpPr>
            <a:spLocks noGrp="1"/>
          </p:cNvSpPr>
          <p:nvPr>
            <p:ph type="title"/>
          </p:nvPr>
        </p:nvSpPr>
        <p:spPr>
          <a:xfrm>
            <a:off x="402336" y="457200"/>
            <a:ext cx="11582400" cy="841248"/>
          </a:xfrm>
        </p:spPr>
        <p:txBody>
          <a:bodyPr/>
          <a:lstStyle/>
          <a:p>
            <a:r>
              <a:rPr kumimoji="0" lang="nb-NO" smtClean="0"/>
              <a:t>Klikk for å redigere tittelstil</a:t>
            </a:r>
            <a:endParaRPr kumimoji="0" lang="en-US"/>
          </a:p>
        </p:txBody>
      </p:sp>
      <p:sp>
        <p:nvSpPr>
          <p:cNvPr id="14" name="Plassholder for innhold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3" name="Plassholder for innhold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1" name="Plassholder for dato 20"/>
          <p:cNvSpPr>
            <a:spLocks noGrp="1"/>
          </p:cNvSpPr>
          <p:nvPr>
            <p:ph type="dt" sz="half" idx="10"/>
          </p:nvPr>
        </p:nvSpPr>
        <p:spPr/>
        <p:txBody>
          <a:bodyPr/>
          <a:lstStyle/>
          <a:p>
            <a:fld id="{2202843B-BA2A-4C79-BB54-C7C3E1B719A4}" type="datetimeFigureOut">
              <a:rPr lang="nb-NO" smtClean="0"/>
              <a:t>29.09.2014</a:t>
            </a:fld>
            <a:endParaRPr lang="nb-NO"/>
          </a:p>
        </p:txBody>
      </p:sp>
      <p:sp>
        <p:nvSpPr>
          <p:cNvPr id="10" name="Plassholder for bunntekst 9"/>
          <p:cNvSpPr>
            <a:spLocks noGrp="1"/>
          </p:cNvSpPr>
          <p:nvPr>
            <p:ph type="ftr" sz="quarter" idx="11"/>
          </p:nvPr>
        </p:nvSpPr>
        <p:spPr/>
        <p:txBody>
          <a:bodyPr/>
          <a:lstStyle/>
          <a:p>
            <a:endParaRPr lang="nb-NO"/>
          </a:p>
        </p:txBody>
      </p:sp>
      <p:sp>
        <p:nvSpPr>
          <p:cNvPr id="31" name="Plassholder for lysbildenummer 30"/>
          <p:cNvSpPr>
            <a:spLocks noGrp="1"/>
          </p:cNvSpPr>
          <p:nvPr>
            <p:ph type="sldNum" sz="quarter" idx="12"/>
          </p:nvPr>
        </p:nvSpPr>
        <p:spPr/>
        <p:txBody>
          <a:bodyPr/>
          <a:lstStyle/>
          <a:p>
            <a:fld id="{26F16881-712B-4689-8A81-EA406D84CCB2}"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9" name="Tittel 28"/>
          <p:cNvSpPr>
            <a:spLocks noGrp="1"/>
          </p:cNvSpPr>
          <p:nvPr>
            <p:ph type="title"/>
          </p:nvPr>
        </p:nvSpPr>
        <p:spPr>
          <a:xfrm>
            <a:off x="406400" y="5410200"/>
            <a:ext cx="11480800" cy="882650"/>
          </a:xfrm>
        </p:spPr>
        <p:txBody>
          <a:bodyPr anchor="ctr"/>
          <a:lstStyle>
            <a:lvl1pPr>
              <a:defRPr/>
            </a:lvl1pPr>
          </a:lstStyle>
          <a:p>
            <a:r>
              <a:rPr kumimoji="0" lang="nb-NO" smtClean="0"/>
              <a:t>Klikk for å redigere tittelstil</a:t>
            </a:r>
            <a:endParaRPr kumimoji="0" lang="en-US"/>
          </a:p>
        </p:txBody>
      </p:sp>
      <p:sp>
        <p:nvSpPr>
          <p:cNvPr id="13" name="Plassholder for tekst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25" name="Plassholder for tekst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innhold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8" name="Plassholder for innhold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0" name="Plassholder for dato 9"/>
          <p:cNvSpPr>
            <a:spLocks noGrp="1"/>
          </p:cNvSpPr>
          <p:nvPr>
            <p:ph type="dt" sz="half" idx="10"/>
          </p:nvPr>
        </p:nvSpPr>
        <p:spPr/>
        <p:txBody>
          <a:bodyPr/>
          <a:lstStyle/>
          <a:p>
            <a:fld id="{2202843B-BA2A-4C79-BB54-C7C3E1B719A4}" type="datetimeFigureOut">
              <a:rPr lang="nb-NO" smtClean="0"/>
              <a:t>29.09.2014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10972800" y="6477000"/>
            <a:ext cx="1016000" cy="246888"/>
          </a:xfrm>
        </p:spPr>
        <p:txBody>
          <a:bodyPr/>
          <a:lstStyle/>
          <a:p>
            <a:fld id="{26F16881-712B-4689-8A81-EA406D84CCB2}" type="slidenum">
              <a:rPr lang="nb-NO" smtClean="0"/>
              <a:t>‹#›</a:t>
            </a:fld>
            <a:endParaRPr lang="nb-NO"/>
          </a:p>
        </p:txBody>
      </p:sp>
      <p:sp>
        <p:nvSpPr>
          <p:cNvPr id="11" name="Rett linje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30" name="Tittel 29"/>
          <p:cNvSpPr>
            <a:spLocks noGrp="1"/>
          </p:cNvSpPr>
          <p:nvPr>
            <p:ph type="title"/>
          </p:nvPr>
        </p:nvSpPr>
        <p:spPr>
          <a:xfrm>
            <a:off x="402336" y="457200"/>
            <a:ext cx="11582400" cy="841248"/>
          </a:xfrm>
        </p:spPr>
        <p:txBody>
          <a:bodyPr/>
          <a:lstStyle/>
          <a:p>
            <a:r>
              <a:rPr kumimoji="0" lang="nb-NO" smtClean="0"/>
              <a:t>Klikk for å redigere tittelstil</a:t>
            </a:r>
            <a:endParaRPr kumimoji="0" lang="en-US"/>
          </a:p>
        </p:txBody>
      </p:sp>
      <p:sp>
        <p:nvSpPr>
          <p:cNvPr id="12" name="Plassholder for dato 11"/>
          <p:cNvSpPr>
            <a:spLocks noGrp="1"/>
          </p:cNvSpPr>
          <p:nvPr>
            <p:ph type="dt" sz="half" idx="10"/>
          </p:nvPr>
        </p:nvSpPr>
        <p:spPr/>
        <p:txBody>
          <a:bodyPr/>
          <a:lstStyle/>
          <a:p>
            <a:fld id="{2202843B-BA2A-4C79-BB54-C7C3E1B719A4}" type="datetimeFigureOut">
              <a:rPr lang="nb-NO" smtClean="0"/>
              <a:t>29.09.2014</a:t>
            </a:fld>
            <a:endParaRPr lang="nb-NO"/>
          </a:p>
        </p:txBody>
      </p:sp>
      <p:sp>
        <p:nvSpPr>
          <p:cNvPr id="21" name="Plassholder for bunntekst 20"/>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F16881-712B-4689-8A81-EA406D84CCB2}"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2202843B-BA2A-4C79-BB54-C7C3E1B719A4}" type="datetimeFigureOut">
              <a:rPr lang="nb-NO" smtClean="0"/>
              <a:t>29.09.2014</a:t>
            </a:fld>
            <a:endParaRPr lang="nb-NO"/>
          </a:p>
        </p:txBody>
      </p:sp>
      <p:sp>
        <p:nvSpPr>
          <p:cNvPr id="24" name="Plassholder for bunntekst 23"/>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6F16881-712B-4689-8A81-EA406D84CCB2}"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tt linje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tel 11"/>
          <p:cNvSpPr>
            <a:spLocks noGrp="1"/>
          </p:cNvSpPr>
          <p:nvPr>
            <p:ph type="title"/>
          </p:nvPr>
        </p:nvSpPr>
        <p:spPr>
          <a:xfrm>
            <a:off x="609600" y="5486400"/>
            <a:ext cx="11277600" cy="520700"/>
          </a:xfrm>
        </p:spPr>
        <p:txBody>
          <a:bodyPr anchor="ctr"/>
          <a:lstStyle>
            <a:lvl1pPr algn="l">
              <a:buNone/>
              <a:defRPr sz="2000" b="1"/>
            </a:lvl1pPr>
          </a:lstStyle>
          <a:p>
            <a:r>
              <a:rPr kumimoji="0" lang="nb-NO" smtClean="0"/>
              <a:t>Klikk for å redigere tittelstil</a:t>
            </a:r>
            <a:endParaRPr kumimoji="0" lang="en-US"/>
          </a:p>
        </p:txBody>
      </p:sp>
      <p:sp>
        <p:nvSpPr>
          <p:cNvPr id="26" name="Plassholder for tekst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Klikk for å redigere tekststiler i malen</a:t>
            </a:r>
          </a:p>
        </p:txBody>
      </p:sp>
      <p:sp>
        <p:nvSpPr>
          <p:cNvPr id="14" name="Plassholder for innhold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5" name="Plassholder for dato 24"/>
          <p:cNvSpPr>
            <a:spLocks noGrp="1"/>
          </p:cNvSpPr>
          <p:nvPr>
            <p:ph type="dt" sz="half" idx="10"/>
          </p:nvPr>
        </p:nvSpPr>
        <p:spPr/>
        <p:txBody>
          <a:bodyPr/>
          <a:lstStyle/>
          <a:p>
            <a:fld id="{2202843B-BA2A-4C79-BB54-C7C3E1B719A4}" type="datetimeFigureOut">
              <a:rPr lang="nb-NO" smtClean="0"/>
              <a:t>29.09.2014</a:t>
            </a:fld>
            <a:endParaRPr lang="nb-NO"/>
          </a:p>
        </p:txBody>
      </p:sp>
      <p:sp>
        <p:nvSpPr>
          <p:cNvPr id="29" name="Plassholder for bunntekst 28"/>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6F16881-712B-4689-8A81-EA406D84CCB2}"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3" name="Plassholder for bilde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b-NO" smtClean="0"/>
              <a:t>Klikk ikonet for å legge til et bilde</a:t>
            </a:r>
            <a:endParaRPr kumimoji="0" lang="en-US" dirty="0"/>
          </a:p>
        </p:txBody>
      </p:sp>
      <p:sp>
        <p:nvSpPr>
          <p:cNvPr id="7" name="Plassholder for dato 6"/>
          <p:cNvSpPr>
            <a:spLocks noGrp="1"/>
          </p:cNvSpPr>
          <p:nvPr>
            <p:ph type="dt" sz="half" idx="10"/>
          </p:nvPr>
        </p:nvSpPr>
        <p:spPr/>
        <p:txBody>
          <a:bodyPr/>
          <a:lstStyle/>
          <a:p>
            <a:fld id="{2202843B-BA2A-4C79-BB54-C7C3E1B719A4}" type="datetimeFigureOut">
              <a:rPr lang="nb-NO" smtClean="0"/>
              <a:t>29.09.2014</a:t>
            </a:fld>
            <a:endParaRPr lang="nb-NO"/>
          </a:p>
        </p:txBody>
      </p:sp>
      <p:sp>
        <p:nvSpPr>
          <p:cNvPr id="5" name="Plassholder for bunntekst 4"/>
          <p:cNvSpPr>
            <a:spLocks noGrp="1"/>
          </p:cNvSpPr>
          <p:nvPr>
            <p:ph type="ftr" sz="quarter" idx="11"/>
          </p:nvPr>
        </p:nvSpPr>
        <p:spPr/>
        <p:txBody>
          <a:bodyPr/>
          <a:lstStyle/>
          <a:p>
            <a:endParaRPr lang="nb-NO"/>
          </a:p>
        </p:txBody>
      </p:sp>
      <p:sp>
        <p:nvSpPr>
          <p:cNvPr id="31" name="Plassholder for lysbildenummer 30"/>
          <p:cNvSpPr>
            <a:spLocks noGrp="1"/>
          </p:cNvSpPr>
          <p:nvPr>
            <p:ph type="sldNum" sz="quarter" idx="12"/>
          </p:nvPr>
        </p:nvSpPr>
        <p:spPr/>
        <p:txBody>
          <a:bodyPr/>
          <a:lstStyle/>
          <a:p>
            <a:fld id="{26F16881-712B-4689-8A81-EA406D84CCB2}" type="slidenum">
              <a:rPr lang="nb-NO" smtClean="0"/>
              <a:t>‹#›</a:t>
            </a:fld>
            <a:endParaRPr lang="nb-NO"/>
          </a:p>
        </p:txBody>
      </p:sp>
      <p:sp>
        <p:nvSpPr>
          <p:cNvPr id="17" name="Tittel 16"/>
          <p:cNvSpPr>
            <a:spLocks noGrp="1"/>
          </p:cNvSpPr>
          <p:nvPr>
            <p:ph type="title"/>
          </p:nvPr>
        </p:nvSpPr>
        <p:spPr>
          <a:xfrm>
            <a:off x="508000" y="4993760"/>
            <a:ext cx="7823200" cy="522288"/>
          </a:xfrm>
        </p:spPr>
        <p:txBody>
          <a:bodyPr anchor="ctr"/>
          <a:lstStyle>
            <a:lvl1pPr algn="l">
              <a:buNone/>
              <a:defRPr sz="2000" b="1"/>
            </a:lvl1pPr>
          </a:lstStyle>
          <a:p>
            <a:r>
              <a:rPr kumimoji="0" lang="nb-NO" smtClean="0"/>
              <a:t>Klikk for å redigere tittelstil</a:t>
            </a:r>
            <a:endParaRPr kumimoji="0" lang="en-US"/>
          </a:p>
        </p:txBody>
      </p:sp>
      <p:sp>
        <p:nvSpPr>
          <p:cNvPr id="26" name="Plassholder for tekst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tt linje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Plassholder for tekst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1" name="Plassholder for dato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02843B-BA2A-4C79-BB54-C7C3E1B719A4}" type="datetimeFigureOut">
              <a:rPr lang="nb-NO" smtClean="0"/>
              <a:t>29.09.2014</a:t>
            </a:fld>
            <a:endParaRPr lang="nb-NO"/>
          </a:p>
        </p:txBody>
      </p:sp>
      <p:sp>
        <p:nvSpPr>
          <p:cNvPr id="28" name="Plassholder for bunntekst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nb-NO"/>
          </a:p>
        </p:txBody>
      </p:sp>
      <p:sp>
        <p:nvSpPr>
          <p:cNvPr id="5" name="Plassholder for lysbildenumm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6F16881-712B-4689-8A81-EA406D84CCB2}" type="slidenum">
              <a:rPr lang="nb-NO" smtClean="0"/>
              <a:t>‹#›</a:t>
            </a:fld>
            <a:endParaRPr lang="nb-NO"/>
          </a:p>
        </p:txBody>
      </p:sp>
      <p:sp>
        <p:nvSpPr>
          <p:cNvPr id="10" name="Plassholder for tittel 9"/>
          <p:cNvSpPr>
            <a:spLocks noGrp="1"/>
          </p:cNvSpPr>
          <p:nvPr>
            <p:ph type="title"/>
          </p:nvPr>
        </p:nvSpPr>
        <p:spPr>
          <a:xfrm>
            <a:off x="406400" y="457200"/>
            <a:ext cx="11582400" cy="838200"/>
          </a:xfrm>
          <a:prstGeom prst="rect">
            <a:avLst/>
          </a:prstGeom>
        </p:spPr>
        <p:txBody>
          <a:bodyPr vert="horz" anchor="ctr">
            <a:normAutofit/>
          </a:bodyPr>
          <a:lstStyle/>
          <a:p>
            <a:r>
              <a:rPr kumimoji="0" lang="nb-NO" smtClean="0"/>
              <a:t>Klikk for å redigere tittelstil</a:t>
            </a:r>
            <a:endParaRPr kumimoji="0" lang="en-US"/>
          </a:p>
        </p:txBody>
      </p:sp>
      <p:sp>
        <p:nvSpPr>
          <p:cNvPr id="9" name="Rett linje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 linje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16.tm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igen.kommune.no/"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15630" y="4045544"/>
            <a:ext cx="11277600" cy="1222375"/>
          </a:xfrm>
        </p:spPr>
        <p:txBody>
          <a:bodyPr>
            <a:normAutofit/>
          </a:bodyPr>
          <a:lstStyle/>
          <a:p>
            <a:pPr algn="ctr"/>
            <a:r>
              <a:rPr lang="nb-NO" sz="6000" dirty="0" smtClean="0"/>
              <a:t>Næringsplan</a:t>
            </a:r>
            <a:endParaRPr lang="nb-NO" sz="6000" dirty="0"/>
          </a:p>
        </p:txBody>
      </p:sp>
      <p:sp>
        <p:nvSpPr>
          <p:cNvPr id="3" name="Undertittel 2"/>
          <p:cNvSpPr>
            <a:spLocks noGrp="1"/>
          </p:cNvSpPr>
          <p:nvPr>
            <p:ph type="subTitle" idx="1"/>
          </p:nvPr>
        </p:nvSpPr>
        <p:spPr>
          <a:xfrm>
            <a:off x="516877" y="5404282"/>
            <a:ext cx="11277600" cy="914400"/>
          </a:xfrm>
        </p:spPr>
        <p:txBody>
          <a:bodyPr/>
          <a:lstStyle/>
          <a:p>
            <a:r>
              <a:rPr lang="nb-NO" dirty="0" smtClean="0"/>
              <a:t>Leinesfjord 23.9.2014, Rådmann Torben Marstrand</a:t>
            </a:r>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04" y="541538"/>
            <a:ext cx="6650761" cy="17444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5" y="2286000"/>
            <a:ext cx="3469690" cy="148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20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Reiseliv</a:t>
            </a:r>
            <a:endParaRPr lang="nb-NO" dirty="0"/>
          </a:p>
        </p:txBody>
      </p:sp>
      <p:sp>
        <p:nvSpPr>
          <p:cNvPr id="3" name="Plassholder for innhold 2"/>
          <p:cNvSpPr>
            <a:spLocks noGrp="1"/>
          </p:cNvSpPr>
          <p:nvPr>
            <p:ph idx="1"/>
          </p:nvPr>
        </p:nvSpPr>
        <p:spPr/>
        <p:txBody>
          <a:bodyPr>
            <a:normAutofit/>
          </a:bodyPr>
          <a:lstStyle/>
          <a:p>
            <a:r>
              <a:rPr lang="nb-NO" dirty="0" smtClean="0"/>
              <a:t>Reiseliv</a:t>
            </a:r>
          </a:p>
          <a:p>
            <a:pPr lvl="1"/>
            <a:r>
              <a:rPr lang="nb-NO" dirty="0" smtClean="0"/>
              <a:t>Reiselivsnæring</a:t>
            </a:r>
          </a:p>
          <a:p>
            <a:endParaRPr lang="nb-NO" dirty="0" smtClean="0"/>
          </a:p>
          <a:p>
            <a:r>
              <a:rPr lang="nb-NO" dirty="0" smtClean="0"/>
              <a:t>Strategier</a:t>
            </a:r>
          </a:p>
          <a:p>
            <a:pPr lvl="1"/>
            <a:r>
              <a:rPr lang="nb-NO" dirty="0"/>
              <a:t>Bygge infrastruktur som havner, veier , avløp o.l.</a:t>
            </a:r>
          </a:p>
          <a:p>
            <a:pPr lvl="1"/>
            <a:r>
              <a:rPr lang="nb-NO" dirty="0"/>
              <a:t>Jobbe aktivt </a:t>
            </a:r>
            <a:r>
              <a:rPr lang="nb-NO" dirty="0" smtClean="0"/>
              <a:t>med </a:t>
            </a:r>
            <a:r>
              <a:rPr lang="nb-NO" dirty="0"/>
              <a:t>markedsføring av vårt område som reisemål.</a:t>
            </a:r>
          </a:p>
          <a:p>
            <a:pPr lvl="1"/>
            <a:r>
              <a:rPr lang="nb-NO" dirty="0"/>
              <a:t>Stimulere til økt hotellkapasitet</a:t>
            </a:r>
          </a:p>
          <a:p>
            <a:pPr lvl="1"/>
            <a:r>
              <a:rPr lang="nb-NO" dirty="0"/>
              <a:t>Stimulere til etablering av en bra campingplass</a:t>
            </a:r>
          </a:p>
          <a:p>
            <a:pPr lvl="1"/>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977" y="1108874"/>
            <a:ext cx="3890545" cy="233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157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Andre stikkord</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a:t>Boliger</a:t>
            </a:r>
          </a:p>
          <a:p>
            <a:r>
              <a:rPr lang="nb-NO" dirty="0"/>
              <a:t>Offentlig virksomhet</a:t>
            </a:r>
          </a:p>
          <a:p>
            <a:r>
              <a:rPr lang="nb-NO" dirty="0"/>
              <a:t>Handelsnæringa</a:t>
            </a:r>
          </a:p>
          <a:p>
            <a:r>
              <a:rPr lang="nb-NO" dirty="0"/>
              <a:t>Få eksisterende bedrifter til å utvikle seg</a:t>
            </a:r>
          </a:p>
          <a:p>
            <a:r>
              <a:rPr lang="nb-NO" dirty="0"/>
              <a:t>Legge til rette for pendling: dag/uke/langtids</a:t>
            </a:r>
          </a:p>
          <a:p>
            <a:r>
              <a:rPr lang="nb-NO" dirty="0"/>
              <a:t>Kommunestruktur</a:t>
            </a:r>
          </a:p>
          <a:p>
            <a:r>
              <a:rPr lang="nb-NO" dirty="0"/>
              <a:t>Satse på unge-omdømme/kom heim/utdanning</a:t>
            </a:r>
          </a:p>
          <a:p>
            <a:r>
              <a:rPr lang="nb-NO" dirty="0"/>
              <a:t>Bosetting: Boliger/flyktninger/tilflyttere</a:t>
            </a:r>
          </a:p>
          <a:p>
            <a:r>
              <a:rPr lang="nb-NO" dirty="0"/>
              <a:t>Kommunikasjoner: vei, båtruter, fiber</a:t>
            </a:r>
          </a:p>
          <a:p>
            <a:r>
              <a:rPr lang="nb-NO" dirty="0"/>
              <a:t>Næringsarealer</a:t>
            </a:r>
          </a:p>
          <a:p>
            <a:r>
              <a:rPr lang="nb-NO" dirty="0"/>
              <a:t>Gode offentlige tjenester: Nav, kommunale, helse, skole</a:t>
            </a:r>
          </a:p>
          <a:p>
            <a:pPr marL="457200" lvl="1" indent="0">
              <a:buNone/>
            </a:pPr>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1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15630" y="4045544"/>
            <a:ext cx="11277600" cy="1222375"/>
          </a:xfrm>
        </p:spPr>
        <p:txBody>
          <a:bodyPr>
            <a:normAutofit/>
          </a:bodyPr>
          <a:lstStyle/>
          <a:p>
            <a:pPr algn="ctr"/>
            <a:r>
              <a:rPr lang="nb-NO" sz="6000" dirty="0" smtClean="0"/>
              <a:t>STEIGEN UTVIKLINGSSELSKAP AS</a:t>
            </a:r>
            <a:endParaRPr lang="nb-NO" sz="6000" dirty="0"/>
          </a:p>
        </p:txBody>
      </p:sp>
      <p:sp>
        <p:nvSpPr>
          <p:cNvPr id="3" name="Undertittel 2"/>
          <p:cNvSpPr>
            <a:spLocks noGrp="1"/>
          </p:cNvSpPr>
          <p:nvPr>
            <p:ph type="subTitle" idx="1"/>
          </p:nvPr>
        </p:nvSpPr>
        <p:spPr>
          <a:xfrm>
            <a:off x="516877" y="5404282"/>
            <a:ext cx="11277600" cy="914400"/>
          </a:xfrm>
        </p:spPr>
        <p:txBody>
          <a:bodyPr/>
          <a:lstStyle/>
          <a:p>
            <a:r>
              <a:rPr lang="nb-NO" dirty="0" smtClean="0"/>
              <a:t>Leinesfjord 15.7.14, Rådmann Torben Marstrand</a:t>
            </a:r>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04" y="541538"/>
            <a:ext cx="6650761" cy="17444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5" y="2286000"/>
            <a:ext cx="3469690" cy="148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251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bakgrunn</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Ett Utviklingsselskap med en bred eierstruktur fra både privat næringsliv og det offentlige vil kunne tilby en mer omfattende og profesjonell tjeneste sammenlignet med dagens struktur med en næringssjef som ofte sitter alene med begrensede ressurser og muligheter.</a:t>
            </a:r>
          </a:p>
          <a:p>
            <a:r>
              <a:rPr lang="nb-NO" dirty="0" smtClean="0"/>
              <a:t>I ett utviklingsselskap vil man kunne spisse kompetansen og fokuset på næringsutviklingsarbeid og få større «tyngde»  i arbeidet.</a:t>
            </a:r>
          </a:p>
          <a:p>
            <a:r>
              <a:rPr lang="nb-NO" dirty="0" smtClean="0"/>
              <a:t>Da Næringssjefen har varslet å pensjonere seg neste år er det tid å tenke nytt og nye strukturer.</a:t>
            </a:r>
          </a:p>
          <a:p>
            <a:pPr marL="0" indent="0">
              <a:buNone/>
            </a:pPr>
            <a:endParaRPr lang="nb-NO" dirty="0" smtClean="0"/>
          </a:p>
          <a:p>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3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Selskapets formål </a:t>
            </a:r>
            <a:endParaRPr lang="nb-NO" dirty="0"/>
          </a:p>
        </p:txBody>
      </p:sp>
      <p:sp>
        <p:nvSpPr>
          <p:cNvPr id="3" name="Plassholder for innhold 2"/>
          <p:cNvSpPr>
            <a:spLocks noGrp="1"/>
          </p:cNvSpPr>
          <p:nvPr>
            <p:ph idx="1"/>
          </p:nvPr>
        </p:nvSpPr>
        <p:spPr/>
        <p:txBody>
          <a:bodyPr>
            <a:normAutofit lnSpcReduction="10000"/>
          </a:bodyPr>
          <a:lstStyle/>
          <a:p>
            <a:r>
              <a:rPr lang="nb-NO" b="1" dirty="0" smtClean="0"/>
              <a:t>Utviklingsselskapets formål er å skape næringsutvikling og arbeidsplasser i Steigen </a:t>
            </a:r>
          </a:p>
          <a:p>
            <a:pPr lvl="1"/>
            <a:r>
              <a:rPr lang="nb-NO" dirty="0" smtClean="0"/>
              <a:t>Selskapet skal være kommunens </a:t>
            </a:r>
            <a:r>
              <a:rPr lang="nb-NO" dirty="0" err="1" smtClean="0"/>
              <a:t>fremmeste</a:t>
            </a:r>
            <a:r>
              <a:rPr lang="nb-NO" dirty="0" smtClean="0"/>
              <a:t> verktøy til næringsutvikling og etableringsspørsmål.</a:t>
            </a:r>
          </a:p>
          <a:p>
            <a:pPr lvl="1"/>
            <a:r>
              <a:rPr lang="nb-NO" dirty="0" smtClean="0"/>
              <a:t>Skape ett sterkere og mer slagkraftig næringsutviklingsmiljø i Steigen.</a:t>
            </a:r>
          </a:p>
          <a:p>
            <a:pPr lvl="1"/>
            <a:r>
              <a:rPr lang="nb-NO" dirty="0" smtClean="0"/>
              <a:t>Gjøre næringsutviklingsmiljøet større, mer profesjonelt og </a:t>
            </a:r>
            <a:r>
              <a:rPr lang="nb-NO" dirty="0" err="1" smtClean="0"/>
              <a:t>istand</a:t>
            </a:r>
            <a:r>
              <a:rPr lang="nb-NO" dirty="0" smtClean="0"/>
              <a:t> til å tilby bedre tjenester enn i dag. </a:t>
            </a:r>
          </a:p>
          <a:p>
            <a:pPr lvl="1"/>
            <a:r>
              <a:rPr lang="nb-NO" dirty="0" smtClean="0"/>
              <a:t>Kombinasjon av privat og offentlig eierskap samt enga gement fra det lokale næringsliv sikrer lokalt eierskap og aktivitet i selskapet.</a:t>
            </a:r>
          </a:p>
          <a:p>
            <a:endParaRPr lang="nb-NO" dirty="0" smtClean="0"/>
          </a:p>
          <a:p>
            <a:endParaRPr lang="nb-NO" dirty="0" smtClean="0"/>
          </a:p>
          <a:p>
            <a:pPr lvl="1"/>
            <a:endParaRPr lang="nb-NO" dirty="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87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Selskapets primære oppgaver</a:t>
            </a:r>
            <a:endParaRPr lang="nb-NO" dirty="0"/>
          </a:p>
        </p:txBody>
      </p:sp>
      <p:sp>
        <p:nvSpPr>
          <p:cNvPr id="3" name="Plassholder for innhold 2"/>
          <p:cNvSpPr>
            <a:spLocks noGrp="1"/>
          </p:cNvSpPr>
          <p:nvPr>
            <p:ph idx="1"/>
          </p:nvPr>
        </p:nvSpPr>
        <p:spPr>
          <a:xfrm>
            <a:off x="406400" y="1554163"/>
            <a:ext cx="11582400" cy="5024190"/>
          </a:xfrm>
        </p:spPr>
        <p:txBody>
          <a:bodyPr>
            <a:normAutofit fontScale="55000" lnSpcReduction="20000"/>
          </a:bodyPr>
          <a:lstStyle/>
          <a:p>
            <a:r>
              <a:rPr lang="nb-NO" b="1" dirty="0" smtClean="0"/>
              <a:t>Etablerere/gründere</a:t>
            </a:r>
          </a:p>
          <a:p>
            <a:pPr lvl="1"/>
            <a:r>
              <a:rPr lang="nb-NO" dirty="0" smtClean="0"/>
              <a:t>Rådgivning/veiledning/</a:t>
            </a:r>
            <a:r>
              <a:rPr lang="nb-NO" dirty="0" err="1" smtClean="0"/>
              <a:t>Mentoring</a:t>
            </a:r>
            <a:r>
              <a:rPr lang="nb-NO" dirty="0" smtClean="0"/>
              <a:t> av gründere  </a:t>
            </a:r>
          </a:p>
          <a:p>
            <a:pPr lvl="1"/>
            <a:r>
              <a:rPr lang="nb-NO" dirty="0" smtClean="0"/>
              <a:t>Tilbud om samlokalisering</a:t>
            </a:r>
          </a:p>
          <a:p>
            <a:pPr lvl="1"/>
            <a:r>
              <a:rPr lang="nb-NO" dirty="0" smtClean="0"/>
              <a:t>Bistand i </a:t>
            </a:r>
            <a:r>
              <a:rPr lang="nb-NO" dirty="0"/>
              <a:t>i</a:t>
            </a:r>
            <a:r>
              <a:rPr lang="nb-NO" dirty="0" smtClean="0"/>
              <a:t>deutvikling </a:t>
            </a:r>
            <a:r>
              <a:rPr lang="nb-NO" dirty="0"/>
              <a:t>og avklaring </a:t>
            </a:r>
          </a:p>
          <a:p>
            <a:pPr lvl="1"/>
            <a:r>
              <a:rPr lang="nb-NO" dirty="0" smtClean="0"/>
              <a:t>Bistå gründere utover startfasen i bedriftsutviklingsfasen</a:t>
            </a:r>
            <a:endParaRPr lang="nb-NO" dirty="0"/>
          </a:p>
          <a:p>
            <a:pPr lvl="1"/>
            <a:r>
              <a:rPr lang="nb-NO" dirty="0" smtClean="0"/>
              <a:t>Tilby nettverk </a:t>
            </a:r>
          </a:p>
          <a:p>
            <a:pPr lvl="1"/>
            <a:r>
              <a:rPr lang="nb-NO" dirty="0" smtClean="0"/>
              <a:t>Være behjelpelig med finansiering  </a:t>
            </a:r>
          </a:p>
          <a:p>
            <a:endParaRPr lang="nb-NO" dirty="0" smtClean="0"/>
          </a:p>
          <a:p>
            <a:r>
              <a:rPr lang="nb-NO" b="1" dirty="0" smtClean="0"/>
              <a:t>Knoppskyting fra eksisterende bedrifter</a:t>
            </a:r>
          </a:p>
          <a:p>
            <a:pPr lvl="1"/>
            <a:r>
              <a:rPr lang="nb-NO" dirty="0" smtClean="0"/>
              <a:t>Bidra til utvikling av dagens bedrifter og nye forretningsområder</a:t>
            </a:r>
          </a:p>
          <a:p>
            <a:pPr lvl="1"/>
            <a:r>
              <a:rPr lang="nb-NO" dirty="0" smtClean="0"/>
              <a:t>Se muligheter eksempelvis biprodukter som kan danne grunnlag for etablering</a:t>
            </a:r>
          </a:p>
          <a:p>
            <a:pPr lvl="1"/>
            <a:r>
              <a:rPr lang="nb-NO" dirty="0" smtClean="0"/>
              <a:t>«Go </a:t>
            </a:r>
            <a:r>
              <a:rPr lang="nb-NO" dirty="0" err="1" smtClean="0"/>
              <a:t>local</a:t>
            </a:r>
            <a:r>
              <a:rPr lang="nb-NO" dirty="0" smtClean="0"/>
              <a:t>» Gjøre tjenester som i dag kjøpes eksternt lokale</a:t>
            </a:r>
          </a:p>
          <a:p>
            <a:endParaRPr lang="nb-NO" dirty="0" smtClean="0"/>
          </a:p>
          <a:p>
            <a:r>
              <a:rPr lang="nb-NO" b="1" dirty="0" smtClean="0"/>
              <a:t>Markedsføring av Steigen overfor potensielle tilflyttere og etablerere</a:t>
            </a:r>
          </a:p>
          <a:p>
            <a:pPr lvl="1"/>
            <a:r>
              <a:rPr lang="nb-NO" dirty="0" smtClean="0"/>
              <a:t>Framme og markedsføre Steigen som en attraktiv plass å etablerer seg på</a:t>
            </a:r>
          </a:p>
          <a:p>
            <a:pPr lvl="1"/>
            <a:r>
              <a:rPr lang="nb-NO" dirty="0" err="1" smtClean="0"/>
              <a:t>Evtl</a:t>
            </a:r>
            <a:r>
              <a:rPr lang="nb-NO" dirty="0" smtClean="0"/>
              <a:t> «lokalt jobbportal» og bistå tilflyttere med i jobbsøking til ektefelle/samboer</a:t>
            </a:r>
          </a:p>
          <a:p>
            <a:endParaRPr lang="nb-NO" dirty="0" smtClean="0"/>
          </a:p>
          <a:p>
            <a:r>
              <a:rPr lang="nb-NO" b="1" dirty="0" smtClean="0"/>
              <a:t>Infrastrukturprosjekter</a:t>
            </a:r>
          </a:p>
          <a:p>
            <a:pPr lvl="1"/>
            <a:r>
              <a:rPr lang="nb-NO" dirty="0" smtClean="0"/>
              <a:t>Markedsføre Industri og næringsarealer med henblikk på tilflytting av bedrifter.</a:t>
            </a:r>
            <a:endParaRPr lang="nb-NO" dirty="0"/>
          </a:p>
          <a:p>
            <a:pPr lvl="1"/>
            <a:endParaRPr lang="nb-NO" dirty="0" smtClean="0"/>
          </a:p>
          <a:p>
            <a:pPr lvl="1"/>
            <a:endParaRPr lang="nb-NO" dirty="0" smtClean="0"/>
          </a:p>
          <a:p>
            <a:pPr lvl="1"/>
            <a:endParaRPr lang="nb-NO" dirty="0" smtClean="0"/>
          </a:p>
          <a:p>
            <a:pPr marL="457200" lvl="1" indent="0">
              <a:buNone/>
            </a:pPr>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5153">
            <a:off x="6782494" y="1951481"/>
            <a:ext cx="2857965" cy="185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4348">
            <a:off x="9149365" y="4608204"/>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24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Organisasjon/ ansatte</a:t>
            </a:r>
            <a:endParaRPr lang="nb-NO" dirty="0"/>
          </a:p>
        </p:txBody>
      </p:sp>
      <p:sp>
        <p:nvSpPr>
          <p:cNvPr id="3" name="Plassholder for innhold 2"/>
          <p:cNvSpPr>
            <a:spLocks noGrp="1"/>
          </p:cNvSpPr>
          <p:nvPr>
            <p:ph idx="1"/>
          </p:nvPr>
        </p:nvSpPr>
        <p:spPr>
          <a:xfrm>
            <a:off x="406400" y="1554163"/>
            <a:ext cx="6553693" cy="4525963"/>
          </a:xfrm>
        </p:spPr>
        <p:txBody>
          <a:bodyPr>
            <a:normAutofit/>
          </a:bodyPr>
          <a:lstStyle/>
          <a:p>
            <a:r>
              <a:rPr lang="nb-NO" dirty="0" smtClean="0"/>
              <a:t>Arbeidende styre</a:t>
            </a:r>
          </a:p>
          <a:p>
            <a:pPr lvl="1"/>
            <a:r>
              <a:rPr lang="nb-NO" dirty="0" smtClean="0"/>
              <a:t>Kompetansesammensetningen skal gi daglig leder sparringspartnere på alle sentrale områder</a:t>
            </a:r>
          </a:p>
          <a:p>
            <a:r>
              <a:rPr lang="nb-NO" dirty="0" smtClean="0"/>
              <a:t>Daglig leder som brenner for næringsutvikling og ønsker å være med å utvikle Steigen.</a:t>
            </a:r>
            <a:endParaRPr lang="nb-NO" dirty="0"/>
          </a:p>
          <a:p>
            <a:pPr lvl="1"/>
            <a:endParaRPr lang="nb-NO" dirty="0" smtClean="0"/>
          </a:p>
          <a:p>
            <a:pPr lvl="1"/>
            <a:endParaRPr lang="nb-NO" dirty="0" smtClean="0"/>
          </a:p>
          <a:p>
            <a:pPr lvl="1"/>
            <a:endParaRPr lang="nb-NO" dirty="0" smtClean="0"/>
          </a:p>
          <a:p>
            <a:pPr marL="457200" lvl="1" indent="0">
              <a:buNone/>
            </a:pPr>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002477425"/>
              </p:ext>
            </p:extLst>
          </p:nvPr>
        </p:nvGraphicFramePr>
        <p:xfrm>
          <a:off x="6213382" y="1704513"/>
          <a:ext cx="5629429" cy="4140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632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08616"/>
            <a:ext cx="11582400" cy="838200"/>
          </a:xfrm>
        </p:spPr>
        <p:txBody>
          <a:bodyPr>
            <a:normAutofit/>
          </a:bodyPr>
          <a:lstStyle/>
          <a:p>
            <a:r>
              <a:rPr lang="nb-NO" dirty="0" smtClean="0"/>
              <a:t>Budsjett</a:t>
            </a:r>
            <a:endParaRPr lang="nb-NO" dirty="0"/>
          </a:p>
        </p:txBody>
      </p:sp>
      <p:sp>
        <p:nvSpPr>
          <p:cNvPr id="3" name="Plassholder for innhold 2"/>
          <p:cNvSpPr>
            <a:spLocks noGrp="1"/>
          </p:cNvSpPr>
          <p:nvPr>
            <p:ph idx="1"/>
          </p:nvPr>
        </p:nvSpPr>
        <p:spPr>
          <a:xfrm>
            <a:off x="6036817" y="1136342"/>
            <a:ext cx="6001306" cy="5060272"/>
          </a:xfrm>
        </p:spPr>
        <p:txBody>
          <a:bodyPr>
            <a:normAutofit fontScale="92500"/>
          </a:bodyPr>
          <a:lstStyle/>
          <a:p>
            <a:r>
              <a:rPr lang="nb-NO" dirty="0" smtClean="0"/>
              <a:t>Hoved forutsetninger</a:t>
            </a:r>
          </a:p>
          <a:p>
            <a:pPr lvl="1"/>
            <a:r>
              <a:rPr lang="nb-NO" dirty="0" smtClean="0"/>
              <a:t>Driften avhengig av driftstøtte fra lokalt næringsliv og det offentlige</a:t>
            </a:r>
          </a:p>
          <a:p>
            <a:pPr lvl="1"/>
            <a:r>
              <a:rPr lang="nb-NO" dirty="0" smtClean="0"/>
              <a:t>Kommunen kan bidra med en del av næringsetatens budsjett.</a:t>
            </a:r>
          </a:p>
          <a:p>
            <a:pPr lvl="1"/>
            <a:r>
              <a:rPr lang="nb-NO" dirty="0" smtClean="0"/>
              <a:t>Fullfinansiert stilling til daglig leder</a:t>
            </a:r>
          </a:p>
          <a:p>
            <a:pPr lvl="1"/>
            <a:r>
              <a:rPr lang="nb-NO" dirty="0"/>
              <a:t>Alle etableringer behandles som egne prosjekter med egne finansieringsplaner</a:t>
            </a:r>
          </a:p>
          <a:p>
            <a:pPr lvl="1"/>
            <a:r>
              <a:rPr lang="nb-NO" dirty="0" smtClean="0"/>
              <a:t>Forventede etableringskostnader 100 </a:t>
            </a:r>
            <a:r>
              <a:rPr lang="nb-NO" dirty="0" err="1" smtClean="0"/>
              <a:t>tNOK</a:t>
            </a:r>
            <a:r>
              <a:rPr lang="nb-NO" dirty="0" smtClean="0"/>
              <a:t> </a:t>
            </a:r>
          </a:p>
          <a:p>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90" y="1301757"/>
            <a:ext cx="5707062" cy="3322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31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08616"/>
            <a:ext cx="11582400" cy="838200"/>
          </a:xfrm>
        </p:spPr>
        <p:txBody>
          <a:bodyPr/>
          <a:lstStyle/>
          <a:p>
            <a:r>
              <a:rPr lang="nb-NO" dirty="0" smtClean="0"/>
              <a:t>Samarbeidspartnere/nettverk</a:t>
            </a:r>
            <a:endParaRPr lang="nb-NO" dirty="0"/>
          </a:p>
        </p:txBody>
      </p:sp>
      <p:sp>
        <p:nvSpPr>
          <p:cNvPr id="3" name="Plassholder for innhold 2"/>
          <p:cNvSpPr>
            <a:spLocks noGrp="1"/>
          </p:cNvSpPr>
          <p:nvPr>
            <p:ph idx="1"/>
          </p:nvPr>
        </p:nvSpPr>
        <p:spPr>
          <a:xfrm>
            <a:off x="532660" y="1233996"/>
            <a:ext cx="10821139" cy="5326601"/>
          </a:xfrm>
        </p:spPr>
        <p:txBody>
          <a:bodyPr>
            <a:normAutofit fontScale="47500" lnSpcReduction="20000"/>
          </a:bodyPr>
          <a:lstStyle/>
          <a:p>
            <a:r>
              <a:rPr lang="nb-NO" dirty="0" smtClean="0"/>
              <a:t>Næringsutviklingsmiljøet i Salten</a:t>
            </a:r>
          </a:p>
          <a:p>
            <a:pPr lvl="1"/>
            <a:r>
              <a:rPr lang="nb-NO" dirty="0" smtClean="0"/>
              <a:t>Kunnskapsparken</a:t>
            </a:r>
          </a:p>
          <a:p>
            <a:pPr lvl="1"/>
            <a:r>
              <a:rPr lang="nb-NO" dirty="0" smtClean="0"/>
              <a:t>Næringshagene</a:t>
            </a:r>
          </a:p>
          <a:p>
            <a:pPr lvl="1"/>
            <a:r>
              <a:rPr lang="nb-NO" dirty="0" smtClean="0"/>
              <a:t>Inkubatorer</a:t>
            </a:r>
          </a:p>
          <a:p>
            <a:endParaRPr lang="nb-NO" dirty="0" smtClean="0"/>
          </a:p>
          <a:p>
            <a:r>
              <a:rPr lang="nb-NO" dirty="0" smtClean="0"/>
              <a:t>Næringslivet</a:t>
            </a:r>
          </a:p>
          <a:p>
            <a:pPr lvl="1"/>
            <a:r>
              <a:rPr lang="nb-NO" dirty="0" smtClean="0"/>
              <a:t>Lokalt næringsliv</a:t>
            </a:r>
          </a:p>
          <a:p>
            <a:pPr lvl="1"/>
            <a:r>
              <a:rPr lang="nb-NO" dirty="0" smtClean="0"/>
              <a:t>Næringsforum</a:t>
            </a:r>
          </a:p>
          <a:p>
            <a:pPr lvl="1"/>
            <a:r>
              <a:rPr lang="nb-NO" dirty="0" smtClean="0"/>
              <a:t>Bransjeorganisasjoner (eks innenfor havbruk)</a:t>
            </a:r>
          </a:p>
          <a:p>
            <a:endParaRPr lang="nb-NO" dirty="0" smtClean="0"/>
          </a:p>
          <a:p>
            <a:r>
              <a:rPr lang="nb-NO" dirty="0" smtClean="0"/>
              <a:t>Offentlige virkemiddelapparat</a:t>
            </a:r>
          </a:p>
          <a:p>
            <a:pPr lvl="1"/>
            <a:r>
              <a:rPr lang="nb-NO" dirty="0" smtClean="0"/>
              <a:t>Innovasjon Norge</a:t>
            </a:r>
          </a:p>
          <a:p>
            <a:pPr lvl="1"/>
            <a:r>
              <a:rPr lang="nb-NO" dirty="0" smtClean="0"/>
              <a:t>Norgesvel</a:t>
            </a:r>
          </a:p>
          <a:p>
            <a:pPr lvl="1"/>
            <a:r>
              <a:rPr lang="nb-NO" dirty="0" smtClean="0"/>
              <a:t>Forskningsrådet</a:t>
            </a:r>
          </a:p>
          <a:p>
            <a:endParaRPr lang="nb-NO" dirty="0" smtClean="0"/>
          </a:p>
          <a:p>
            <a:r>
              <a:rPr lang="nb-NO" dirty="0" smtClean="0"/>
              <a:t>Finansiering/Kapital</a:t>
            </a:r>
          </a:p>
          <a:p>
            <a:pPr lvl="1"/>
            <a:r>
              <a:rPr lang="nb-NO" dirty="0" smtClean="0"/>
              <a:t>Innovasjon Norge</a:t>
            </a:r>
          </a:p>
          <a:p>
            <a:pPr lvl="1"/>
            <a:r>
              <a:rPr lang="nb-NO" dirty="0" smtClean="0"/>
              <a:t>Investeringsselskaper (eks. Salten </a:t>
            </a:r>
            <a:r>
              <a:rPr lang="nb-NO" dirty="0" err="1" smtClean="0"/>
              <a:t>Invest</a:t>
            </a:r>
            <a:r>
              <a:rPr lang="nb-NO" dirty="0" smtClean="0"/>
              <a:t>)</a:t>
            </a:r>
          </a:p>
          <a:p>
            <a:pPr lvl="1"/>
            <a:r>
              <a:rPr lang="nb-NO" dirty="0" smtClean="0"/>
              <a:t>Kommunens næringsfond</a:t>
            </a:r>
          </a:p>
          <a:p>
            <a:pPr lvl="1"/>
            <a:r>
              <a:rPr lang="nb-NO" dirty="0" err="1" smtClean="0"/>
              <a:t>Evtl</a:t>
            </a:r>
            <a:r>
              <a:rPr lang="nb-NO" dirty="0" smtClean="0"/>
              <a:t> etablering av lokalt fond (Steigenfondet/</a:t>
            </a:r>
            <a:r>
              <a:rPr lang="nb-NO" dirty="0" err="1" smtClean="0"/>
              <a:t>Havbrukfondet</a:t>
            </a:r>
            <a:r>
              <a:rPr lang="nb-NO" dirty="0" smtClean="0"/>
              <a:t>??)</a:t>
            </a:r>
          </a:p>
          <a:p>
            <a:pPr lvl="1"/>
            <a:r>
              <a:rPr lang="nb-NO" dirty="0" smtClean="0"/>
              <a:t>Såkorn finansering</a:t>
            </a:r>
          </a:p>
          <a:p>
            <a:pPr lvl="1"/>
            <a:r>
              <a:rPr lang="nb-NO" dirty="0" smtClean="0"/>
              <a:t>Business Angels</a:t>
            </a:r>
          </a:p>
          <a:p>
            <a:pPr lvl="1"/>
            <a:r>
              <a:rPr lang="nb-NO" dirty="0" smtClean="0"/>
              <a:t>Venture Kapital etc.</a:t>
            </a:r>
          </a:p>
          <a:p>
            <a:pPr lvl="1"/>
            <a:endParaRPr lang="nb-NO" dirty="0" smtClean="0"/>
          </a:p>
          <a:p>
            <a:pPr lvl="1"/>
            <a:endParaRPr lang="nb-NO" dirty="0" smtClean="0"/>
          </a:p>
          <a:p>
            <a:pPr lvl="1"/>
            <a:endParaRPr lang="nb-NO" dirty="0" smtClean="0"/>
          </a:p>
          <a:p>
            <a:endParaRPr lang="nb-NO" dirty="0"/>
          </a:p>
        </p:txBody>
      </p:sp>
      <p:pic>
        <p:nvPicPr>
          <p:cNvPr id="10"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602" y="1697207"/>
            <a:ext cx="3038613" cy="227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4668">
            <a:off x="6644099" y="4228869"/>
            <a:ext cx="2286000" cy="1933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670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Tidsplan for etablering</a:t>
            </a:r>
            <a:endParaRPr lang="nb-NO" dirty="0"/>
          </a:p>
        </p:txBody>
      </p:sp>
      <p:sp>
        <p:nvSpPr>
          <p:cNvPr id="4" name="Plassholder for innhold 2"/>
          <p:cNvSpPr txBox="1">
            <a:spLocks/>
          </p:cNvSpPr>
          <p:nvPr/>
        </p:nvSpPr>
        <p:spPr>
          <a:xfrm>
            <a:off x="266291" y="4163627"/>
            <a:ext cx="10733109" cy="240542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ct val="20000"/>
              </a:spcBef>
              <a:buClr>
                <a:schemeClr val="accent1"/>
              </a:buClr>
              <a:buSzPct val="70000"/>
              <a:buFont typeface="Wingdings 2"/>
              <a:buChar char=""/>
            </a:pPr>
            <a:r>
              <a:rPr lang="nb-NO" sz="3400" dirty="0" smtClean="0">
                <a:solidFill>
                  <a:schemeClr val="tx2"/>
                </a:solidFill>
              </a:rPr>
              <a:t>Tidsplanen sikter på oppstart fra 1.1.2015</a:t>
            </a:r>
          </a:p>
          <a:p>
            <a:pPr marL="285750" indent="-285750">
              <a:spcBef>
                <a:spcPct val="20000"/>
              </a:spcBef>
              <a:buClr>
                <a:schemeClr val="accent1"/>
              </a:buClr>
              <a:buSzPct val="70000"/>
              <a:buFont typeface="Wingdings 2"/>
              <a:buChar char=""/>
            </a:pPr>
            <a:r>
              <a:rPr lang="nb-NO" sz="3400" dirty="0" smtClean="0">
                <a:solidFill>
                  <a:schemeClr val="tx2"/>
                </a:solidFill>
              </a:rPr>
              <a:t>Orientering til kommunestyret i August møtet.</a:t>
            </a:r>
          </a:p>
          <a:p>
            <a:pPr marL="285750" indent="-285750">
              <a:spcBef>
                <a:spcPct val="20000"/>
              </a:spcBef>
              <a:buClr>
                <a:schemeClr val="accent1"/>
              </a:buClr>
              <a:buSzPct val="70000"/>
              <a:buFont typeface="Wingdings 2"/>
              <a:buChar char=""/>
            </a:pPr>
            <a:r>
              <a:rPr lang="nb-NO" sz="3400" dirty="0" smtClean="0">
                <a:solidFill>
                  <a:schemeClr val="tx2"/>
                </a:solidFill>
              </a:rPr>
              <a:t>Møter med næringslivet med henblikk på deltakelse og støtte.</a:t>
            </a:r>
          </a:p>
          <a:p>
            <a:pPr marL="285750" indent="-285750">
              <a:spcBef>
                <a:spcPct val="20000"/>
              </a:spcBef>
              <a:buClr>
                <a:schemeClr val="accent1"/>
              </a:buClr>
              <a:buSzPct val="70000"/>
              <a:buFont typeface="Wingdings 2"/>
              <a:buChar char=""/>
            </a:pPr>
            <a:r>
              <a:rPr lang="nb-NO" sz="3400" dirty="0" smtClean="0">
                <a:solidFill>
                  <a:schemeClr val="tx2"/>
                </a:solidFill>
              </a:rPr>
              <a:t>Vurderes etter samtaler med det lokale næringsliv ett grunnlag for drift da frammes forslag til kommunestyret om etablering av selskapet og nedleggelse av næringsetaten.</a:t>
            </a:r>
          </a:p>
          <a:p>
            <a:pPr marL="285750" indent="-285750">
              <a:spcBef>
                <a:spcPct val="20000"/>
              </a:spcBef>
              <a:buClr>
                <a:schemeClr val="accent1"/>
              </a:buClr>
              <a:buSzPct val="70000"/>
              <a:buFont typeface="Wingdings 2"/>
              <a:buChar char=""/>
            </a:pPr>
            <a:r>
              <a:rPr lang="nb-NO" sz="3400" dirty="0" smtClean="0">
                <a:solidFill>
                  <a:schemeClr val="tx2"/>
                </a:solidFill>
              </a:rPr>
              <a:t>Rekruttering av daglig leder.</a:t>
            </a:r>
            <a:endParaRPr lang="nb-NO" sz="3400" dirty="0">
              <a:solidFill>
                <a:schemeClr val="tx2"/>
              </a:solidFill>
            </a:endParaRPr>
          </a:p>
          <a:p>
            <a:pPr marL="457200" lvl="1" indent="0">
              <a:spcBef>
                <a:spcPct val="20000"/>
              </a:spcBef>
              <a:buClr>
                <a:schemeClr val="accent1"/>
              </a:buClr>
              <a:buSzPct val="70000"/>
              <a:buNone/>
            </a:pPr>
            <a:endParaRPr lang="nb-NO" sz="3000" dirty="0">
              <a:solidFill>
                <a:schemeClr val="tx2"/>
              </a:solidFill>
            </a:endParaRPr>
          </a:p>
          <a:p>
            <a:pPr lvl="2"/>
            <a:endParaRPr lang="nb-NO" dirty="0" smtClean="0"/>
          </a:p>
          <a:p>
            <a:pPr lvl="2"/>
            <a:endParaRPr lang="nb-NO" dirty="0" smtClean="0"/>
          </a:p>
          <a:p>
            <a:pPr lvl="1"/>
            <a:endParaRPr lang="nb-NO" dirty="0" smtClean="0"/>
          </a:p>
          <a:p>
            <a:pPr marL="0" indent="0">
              <a:buFont typeface="Arial" panose="020B0604020202020204" pitchFamily="34" charset="0"/>
              <a:buNone/>
            </a:pPr>
            <a:endParaRPr lang="nb-NO" dirty="0"/>
          </a:p>
        </p:txBody>
      </p:sp>
      <p:pic>
        <p:nvPicPr>
          <p:cNvPr id="5"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093" y="1302292"/>
            <a:ext cx="22669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867" y="1229518"/>
            <a:ext cx="5322825" cy="2629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49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17494"/>
            <a:ext cx="11582400" cy="838200"/>
          </a:xfrm>
        </p:spPr>
        <p:txBody>
          <a:bodyPr/>
          <a:lstStyle/>
          <a:p>
            <a:r>
              <a:rPr lang="nb-NO" dirty="0" smtClean="0"/>
              <a:t>Agenda</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Næringsplan</a:t>
            </a:r>
          </a:p>
          <a:p>
            <a:pPr lvl="1"/>
            <a:r>
              <a:rPr lang="nb-NO" dirty="0" smtClean="0"/>
              <a:t>Mål</a:t>
            </a:r>
          </a:p>
          <a:p>
            <a:pPr lvl="1"/>
            <a:r>
              <a:rPr lang="nb-NO" dirty="0" smtClean="0"/>
              <a:t>Satsningsområder</a:t>
            </a:r>
          </a:p>
          <a:p>
            <a:endParaRPr lang="nb-NO" dirty="0" smtClean="0"/>
          </a:p>
          <a:p>
            <a:r>
              <a:rPr lang="nb-NO" dirty="0" smtClean="0"/>
              <a:t>Organisering av næringsutviklingsarbeidet i kommunen</a:t>
            </a:r>
          </a:p>
          <a:p>
            <a:pPr lvl="1"/>
            <a:r>
              <a:rPr lang="nb-NO" dirty="0" smtClean="0"/>
              <a:t>Etablering av utviklingsselskap</a:t>
            </a:r>
          </a:p>
          <a:p>
            <a:endParaRPr lang="nb-NO" dirty="0" smtClean="0"/>
          </a:p>
          <a:p>
            <a:r>
              <a:rPr lang="nb-NO" dirty="0" smtClean="0"/>
              <a:t>Gruppearbeid</a:t>
            </a:r>
          </a:p>
          <a:p>
            <a:pPr marL="0" indent="0">
              <a:buNone/>
            </a:pPr>
            <a:endParaRPr lang="nb-NO" dirty="0" smtClean="0"/>
          </a:p>
          <a:p>
            <a:r>
              <a:rPr lang="nb-NO" smtClean="0"/>
              <a:t>Åpen diskusjon</a:t>
            </a:r>
            <a:endParaRPr lang="nb-NO" dirty="0" smtClean="0"/>
          </a:p>
          <a:p>
            <a:endParaRPr lang="nb-NO" dirty="0" smtClean="0"/>
          </a:p>
          <a:p>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1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08616"/>
            <a:ext cx="11582400" cy="838200"/>
          </a:xfrm>
        </p:spPr>
        <p:txBody>
          <a:bodyPr/>
          <a:lstStyle/>
          <a:p>
            <a:r>
              <a:rPr lang="nb-NO" dirty="0" smtClean="0"/>
              <a:t>Eksempler på utviklingsselskaper</a:t>
            </a:r>
            <a:endParaRPr lang="nb-NO" dirty="0"/>
          </a:p>
        </p:txBody>
      </p:sp>
      <p:sp>
        <p:nvSpPr>
          <p:cNvPr id="3" name="Plassholder for innhold 2"/>
          <p:cNvSpPr>
            <a:spLocks noGrp="1"/>
          </p:cNvSpPr>
          <p:nvPr>
            <p:ph idx="1"/>
          </p:nvPr>
        </p:nvSpPr>
        <p:spPr>
          <a:xfrm>
            <a:off x="532661" y="1233996"/>
            <a:ext cx="5859262" cy="5326601"/>
          </a:xfrm>
        </p:spPr>
        <p:txBody>
          <a:bodyPr>
            <a:normAutofit/>
          </a:bodyPr>
          <a:lstStyle/>
          <a:p>
            <a:r>
              <a:rPr lang="nb-NO" dirty="0" smtClean="0"/>
              <a:t>Rana utviklingsselskap</a:t>
            </a:r>
          </a:p>
          <a:p>
            <a:r>
              <a:rPr lang="nb-NO" dirty="0" smtClean="0"/>
              <a:t>Bodøregionens utviklingsselskap (BRUS)</a:t>
            </a:r>
          </a:p>
          <a:p>
            <a:r>
              <a:rPr lang="nb-NO" dirty="0" smtClean="0"/>
              <a:t>Helgeland inkubatoren</a:t>
            </a:r>
          </a:p>
          <a:p>
            <a:pPr lvl="1"/>
            <a:endParaRPr lang="nb-NO" dirty="0" smtClean="0"/>
          </a:p>
          <a:p>
            <a:pPr lvl="1"/>
            <a:endParaRPr lang="nb-NO" dirty="0" smtClean="0"/>
          </a:p>
          <a:p>
            <a:endParaRPr lang="nb-NO" dirty="0"/>
          </a:p>
        </p:txBody>
      </p:sp>
      <p:pic>
        <p:nvPicPr>
          <p:cNvPr id="10"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descr="Om oss | Rana Utviklingsselskap AS - Mozilla Firefox"/>
          <p:cNvPicPr>
            <a:picLocks noChangeAspect="1"/>
          </p:cNvPicPr>
          <p:nvPr/>
        </p:nvPicPr>
        <p:blipFill rotWithShape="1">
          <a:blip r:embed="rId4">
            <a:extLst>
              <a:ext uri="{28A0092B-C50C-407E-A947-70E740481C1C}">
                <a14:useLocalDpi xmlns:a14="http://schemas.microsoft.com/office/drawing/2010/main" val="0"/>
              </a:ext>
            </a:extLst>
          </a:blip>
          <a:srcRect l="17403" t="12291" r="19903" b="19946"/>
          <a:stretch/>
        </p:blipFill>
        <p:spPr>
          <a:xfrm>
            <a:off x="6834107" y="3537746"/>
            <a:ext cx="5346069" cy="3160452"/>
          </a:xfrm>
          <a:prstGeom prst="rect">
            <a:avLst/>
          </a:prstGeom>
        </p:spPr>
      </p:pic>
      <p:pic>
        <p:nvPicPr>
          <p:cNvPr id="5" name="Bilde 4" descr="Inkubator Helgeland - Mozilla Firefox"/>
          <p:cNvPicPr>
            <a:picLocks noChangeAspect="1"/>
          </p:cNvPicPr>
          <p:nvPr/>
        </p:nvPicPr>
        <p:blipFill rotWithShape="1">
          <a:blip r:embed="rId5">
            <a:extLst>
              <a:ext uri="{28A0092B-C50C-407E-A947-70E740481C1C}">
                <a14:useLocalDpi xmlns:a14="http://schemas.microsoft.com/office/drawing/2010/main" val="0"/>
              </a:ext>
            </a:extLst>
          </a:blip>
          <a:srcRect l="18786" t="27468" r="17937" b="21943"/>
          <a:stretch/>
        </p:blipFill>
        <p:spPr>
          <a:xfrm>
            <a:off x="417500" y="4279033"/>
            <a:ext cx="5532248" cy="2419165"/>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9199" y="1534571"/>
            <a:ext cx="2502254" cy="166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412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Gruppearbeid (30 min)</a:t>
            </a:r>
            <a:endParaRPr lang="nb-NO" dirty="0"/>
          </a:p>
        </p:txBody>
      </p:sp>
      <p:sp>
        <p:nvSpPr>
          <p:cNvPr id="3" name="Plassholder for innhold 2"/>
          <p:cNvSpPr>
            <a:spLocks noGrp="1"/>
          </p:cNvSpPr>
          <p:nvPr>
            <p:ph idx="1"/>
          </p:nvPr>
        </p:nvSpPr>
        <p:spPr/>
        <p:txBody>
          <a:bodyPr>
            <a:normAutofit/>
          </a:bodyPr>
          <a:lstStyle/>
          <a:p>
            <a:r>
              <a:rPr lang="nb-NO" dirty="0" smtClean="0"/>
              <a:t>Kom forslag/innspill til:</a:t>
            </a:r>
          </a:p>
          <a:p>
            <a:pPr lvl="1"/>
            <a:r>
              <a:rPr lang="nb-NO" dirty="0" smtClean="0"/>
              <a:t>Mål for næringsutviklingsarbeidet i årene framover</a:t>
            </a:r>
          </a:p>
          <a:p>
            <a:pPr lvl="1"/>
            <a:r>
              <a:rPr lang="nb-NO" dirty="0" smtClean="0"/>
              <a:t>Satsningsområder dere syntes kommunen bør satse på</a:t>
            </a:r>
          </a:p>
          <a:p>
            <a:pPr lvl="1"/>
            <a:r>
              <a:rPr lang="nb-NO" dirty="0" smtClean="0"/>
              <a:t>Strategier som kommunen bør velge for å nå målene sine</a:t>
            </a:r>
          </a:p>
          <a:p>
            <a:pPr lvl="1"/>
            <a:r>
              <a:rPr lang="nb-NO" dirty="0" smtClean="0"/>
              <a:t>Innspill til organisering av næringsarbeidet (Utviklingsselskapet)?</a:t>
            </a:r>
            <a:endParaRPr lang="nb-NO" dirty="0"/>
          </a:p>
          <a:p>
            <a:pPr marL="457200" lvl="1" indent="0">
              <a:buNone/>
            </a:pPr>
            <a:endParaRPr lang="nb-NO" dirty="0" smtClean="0"/>
          </a:p>
          <a:p>
            <a:pPr marL="457200" lvl="1" indent="0">
              <a:buNone/>
            </a:pPr>
            <a:r>
              <a:rPr lang="nb-NO" sz="4400" dirty="0" smtClean="0">
                <a:solidFill>
                  <a:srgbClr val="0070C0"/>
                </a:solidFill>
                <a:effectLst>
                  <a:outerShdw blurRad="38100" dist="38100" dir="2700000" algn="tl">
                    <a:srgbClr val="000000">
                      <a:alpha val="43137"/>
                    </a:srgbClr>
                  </a:outerShdw>
                </a:effectLst>
              </a:rPr>
              <a:t>Hver gruppe presenterer kort!</a:t>
            </a:r>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540" y="4629198"/>
            <a:ext cx="3740635" cy="222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800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17494"/>
            <a:ext cx="11582400" cy="838200"/>
          </a:xfrm>
        </p:spPr>
        <p:txBody>
          <a:bodyPr/>
          <a:lstStyle/>
          <a:p>
            <a:r>
              <a:rPr lang="nb-NO" dirty="0" smtClean="0"/>
              <a:t>Hva er en næringsplan? </a:t>
            </a:r>
            <a:endParaRPr lang="nb-NO" dirty="0"/>
          </a:p>
        </p:txBody>
      </p:sp>
      <p:sp>
        <p:nvSpPr>
          <p:cNvPr id="3" name="Plassholder for innhold 2"/>
          <p:cNvSpPr>
            <a:spLocks noGrp="1"/>
          </p:cNvSpPr>
          <p:nvPr>
            <p:ph idx="1"/>
          </p:nvPr>
        </p:nvSpPr>
        <p:spPr/>
        <p:txBody>
          <a:bodyPr>
            <a:normAutofit/>
          </a:bodyPr>
          <a:lstStyle/>
          <a:p>
            <a:r>
              <a:rPr lang="nb-NO" dirty="0" smtClean="0"/>
              <a:t>En </a:t>
            </a:r>
            <a:r>
              <a:rPr lang="nb-NO" dirty="0"/>
              <a:t>næringsplan er ett viktig dokument som beskriver kommunens prioriterte satsningsområder og målsetninger for næringsutvikling. </a:t>
            </a:r>
            <a:endParaRPr lang="nb-NO" dirty="0" smtClean="0"/>
          </a:p>
          <a:p>
            <a:r>
              <a:rPr lang="nb-NO" dirty="0" smtClean="0"/>
              <a:t>Næringsplanen </a:t>
            </a:r>
            <a:r>
              <a:rPr lang="nb-NO" dirty="0"/>
              <a:t>blir på en måte veiviser for næringsliv og utviklingsmiljø for framtiden</a:t>
            </a:r>
            <a:r>
              <a:rPr lang="nb-NO" dirty="0" smtClean="0"/>
              <a:t>.</a:t>
            </a:r>
          </a:p>
          <a:p>
            <a:r>
              <a:rPr lang="nb-NO" dirty="0" smtClean="0"/>
              <a:t>Det er en delplan i kommuneplanen.</a:t>
            </a:r>
            <a:r>
              <a:rPr lang="nb-NO" dirty="0"/>
              <a:t/>
            </a:r>
            <a:br>
              <a:rPr lang="nb-NO" dirty="0"/>
            </a:br>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5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17494"/>
            <a:ext cx="11582400" cy="838200"/>
          </a:xfrm>
        </p:spPr>
        <p:txBody>
          <a:bodyPr/>
          <a:lstStyle/>
          <a:p>
            <a:r>
              <a:rPr lang="nb-NO" dirty="0" smtClean="0"/>
              <a:t>tidsplan</a:t>
            </a:r>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449921621"/>
              </p:ext>
            </p:extLst>
          </p:nvPr>
        </p:nvGraphicFramePr>
        <p:xfrm>
          <a:off x="417250" y="719667"/>
          <a:ext cx="11141476" cy="6009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5712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Mål for næringsplanen</a:t>
            </a:r>
            <a:endParaRPr lang="nb-NO" dirty="0"/>
          </a:p>
        </p:txBody>
      </p:sp>
      <p:sp>
        <p:nvSpPr>
          <p:cNvPr id="3" name="Plassholder for innhold 2"/>
          <p:cNvSpPr>
            <a:spLocks noGrp="1"/>
          </p:cNvSpPr>
          <p:nvPr>
            <p:ph idx="1"/>
          </p:nvPr>
        </p:nvSpPr>
        <p:spPr/>
        <p:txBody>
          <a:bodyPr>
            <a:normAutofit/>
          </a:bodyPr>
          <a:lstStyle/>
          <a:p>
            <a:r>
              <a:rPr lang="nb-NO" dirty="0"/>
              <a:t>Steigen skal passere 3000 innbyggere innen </a:t>
            </a:r>
            <a:r>
              <a:rPr lang="nb-NO" dirty="0" smtClean="0"/>
              <a:t>2030!</a:t>
            </a:r>
            <a:endParaRPr lang="nb-NO" dirty="0"/>
          </a:p>
          <a:p>
            <a:pPr marL="0" indent="0">
              <a:buNone/>
            </a:pPr>
            <a:endParaRPr lang="nb-NO" dirty="0" smtClean="0"/>
          </a:p>
          <a:p>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662" y="2895335"/>
            <a:ext cx="2957213" cy="221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26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Hovedsatsningsområder</a:t>
            </a:r>
            <a:endParaRPr lang="nb-NO" dirty="0"/>
          </a:p>
        </p:txBody>
      </p:sp>
      <p:sp>
        <p:nvSpPr>
          <p:cNvPr id="3" name="Plassholder for innhold 2"/>
          <p:cNvSpPr>
            <a:spLocks noGrp="1"/>
          </p:cNvSpPr>
          <p:nvPr>
            <p:ph idx="1"/>
          </p:nvPr>
        </p:nvSpPr>
        <p:spPr/>
        <p:txBody>
          <a:bodyPr>
            <a:normAutofit/>
          </a:bodyPr>
          <a:lstStyle/>
          <a:p>
            <a:r>
              <a:rPr lang="nb-NO" dirty="0" smtClean="0"/>
              <a:t>Oppdrett og havbruk</a:t>
            </a:r>
          </a:p>
          <a:p>
            <a:r>
              <a:rPr lang="nb-NO" dirty="0" smtClean="0"/>
              <a:t>Fiske</a:t>
            </a:r>
          </a:p>
          <a:p>
            <a:r>
              <a:rPr lang="nb-NO" dirty="0" smtClean="0"/>
              <a:t>Landbruk og skogsbruk</a:t>
            </a:r>
          </a:p>
          <a:p>
            <a:r>
              <a:rPr lang="nb-NO" dirty="0" smtClean="0"/>
              <a:t>Reiseliv</a:t>
            </a:r>
          </a:p>
          <a:p>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73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Oppdrett og havbruk</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Oppdrett og havbruk</a:t>
            </a:r>
          </a:p>
          <a:p>
            <a:pPr lvl="1"/>
            <a:r>
              <a:rPr lang="nb-NO" dirty="0" smtClean="0"/>
              <a:t>Oppdrett (Laks og andre arter)</a:t>
            </a:r>
          </a:p>
          <a:p>
            <a:pPr lvl="1"/>
            <a:r>
              <a:rPr lang="nb-NO" dirty="0" smtClean="0"/>
              <a:t>Integrert havbruk (IMTA)</a:t>
            </a:r>
          </a:p>
          <a:p>
            <a:endParaRPr lang="nb-NO" dirty="0" smtClean="0"/>
          </a:p>
          <a:p>
            <a:r>
              <a:rPr lang="nb-NO" dirty="0" smtClean="0"/>
              <a:t>Strategier</a:t>
            </a:r>
          </a:p>
          <a:p>
            <a:pPr lvl="1"/>
            <a:r>
              <a:rPr lang="nb-NO" dirty="0"/>
              <a:t>Lage kystsoneplan i samarbeid med oppdrettsnæringa og  ta hensyn til de nye </a:t>
            </a:r>
            <a:r>
              <a:rPr lang="nb-NO" dirty="0" smtClean="0"/>
              <a:t>mulighetene</a:t>
            </a:r>
          </a:p>
          <a:p>
            <a:pPr lvl="1"/>
            <a:r>
              <a:rPr lang="nb-NO" dirty="0" smtClean="0"/>
              <a:t>Legge til rette arealer på land for landbasert aktivitet</a:t>
            </a:r>
          </a:p>
          <a:p>
            <a:pPr lvl="1"/>
            <a:r>
              <a:rPr lang="nb-NO" dirty="0" smtClean="0"/>
              <a:t>Legge til rette med havner og kaiforhold</a:t>
            </a:r>
          </a:p>
          <a:p>
            <a:pPr lvl="1"/>
            <a:r>
              <a:rPr lang="nb-NO" dirty="0" smtClean="0"/>
              <a:t>Sørge for godt samspill mellom offentlig og privat virksomhet</a:t>
            </a:r>
            <a:endParaRPr lang="nb-NO" dirty="0"/>
          </a:p>
          <a:p>
            <a:pPr lvl="1"/>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76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Fiske</a:t>
            </a:r>
            <a:endParaRPr lang="nb-NO" dirty="0"/>
          </a:p>
        </p:txBody>
      </p:sp>
      <p:sp>
        <p:nvSpPr>
          <p:cNvPr id="3" name="Plassholder for innhold 2"/>
          <p:cNvSpPr>
            <a:spLocks noGrp="1"/>
          </p:cNvSpPr>
          <p:nvPr>
            <p:ph idx="1"/>
          </p:nvPr>
        </p:nvSpPr>
        <p:spPr/>
        <p:txBody>
          <a:bodyPr>
            <a:normAutofit lnSpcReduction="10000"/>
          </a:bodyPr>
          <a:lstStyle/>
          <a:p>
            <a:r>
              <a:rPr lang="nb-NO" dirty="0" smtClean="0"/>
              <a:t>Fiske</a:t>
            </a:r>
          </a:p>
          <a:p>
            <a:pPr lvl="1"/>
            <a:r>
              <a:rPr lang="nb-NO" dirty="0"/>
              <a:t>Tradisjonelt fiske og mottak  og bearbeiding av fisk på land</a:t>
            </a:r>
          </a:p>
          <a:p>
            <a:pPr lvl="1"/>
            <a:r>
              <a:rPr lang="nb-NO" dirty="0"/>
              <a:t>Høsting av arter som ikke er utnyttet: Krabbe, skjell, LUR-arter</a:t>
            </a:r>
            <a:endParaRPr lang="nb-NO" dirty="0" smtClean="0"/>
          </a:p>
          <a:p>
            <a:endParaRPr lang="nb-NO" dirty="0" smtClean="0"/>
          </a:p>
          <a:p>
            <a:r>
              <a:rPr lang="nb-NO" dirty="0" smtClean="0"/>
              <a:t>Strategier</a:t>
            </a:r>
          </a:p>
          <a:p>
            <a:pPr lvl="1"/>
            <a:r>
              <a:rPr lang="nb-NO" dirty="0" smtClean="0"/>
              <a:t>Legge til rette for bla linefiske og fremmedbåter</a:t>
            </a:r>
          </a:p>
          <a:p>
            <a:pPr lvl="1"/>
            <a:r>
              <a:rPr lang="nb-NO" dirty="0" smtClean="0"/>
              <a:t>Bygge ut havna i Helnessund og legge til rette for flere ligge plasser.</a:t>
            </a:r>
          </a:p>
          <a:p>
            <a:pPr lvl="1"/>
            <a:r>
              <a:rPr lang="nb-NO" dirty="0" smtClean="0"/>
              <a:t>Jobbe med rekruttering</a:t>
            </a:r>
          </a:p>
          <a:p>
            <a:endParaRPr lang="nb-NO" dirty="0"/>
          </a:p>
          <a:p>
            <a:pPr lvl="1"/>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414" y="3005067"/>
            <a:ext cx="2306946" cy="153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453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400" y="226372"/>
            <a:ext cx="11582400" cy="838200"/>
          </a:xfrm>
        </p:spPr>
        <p:txBody>
          <a:bodyPr/>
          <a:lstStyle/>
          <a:p>
            <a:r>
              <a:rPr lang="nb-NO" dirty="0" smtClean="0"/>
              <a:t>Landbruk og skogbruk</a:t>
            </a:r>
            <a:endParaRPr lang="nb-NO" dirty="0"/>
          </a:p>
        </p:txBody>
      </p:sp>
      <p:sp>
        <p:nvSpPr>
          <p:cNvPr id="3" name="Plassholder for innhold 2"/>
          <p:cNvSpPr>
            <a:spLocks noGrp="1"/>
          </p:cNvSpPr>
          <p:nvPr>
            <p:ph idx="1"/>
          </p:nvPr>
        </p:nvSpPr>
        <p:spPr/>
        <p:txBody>
          <a:bodyPr>
            <a:normAutofit/>
          </a:bodyPr>
          <a:lstStyle/>
          <a:p>
            <a:r>
              <a:rPr lang="nb-NO" dirty="0" smtClean="0"/>
              <a:t>Landbruk og skogbruk</a:t>
            </a:r>
          </a:p>
          <a:p>
            <a:pPr lvl="1"/>
            <a:r>
              <a:rPr lang="nb-NO" dirty="0"/>
              <a:t>Stimulere til eierskifte i  landbruket og dermed få opp </a:t>
            </a:r>
            <a:r>
              <a:rPr lang="nb-NO" dirty="0" smtClean="0"/>
              <a:t>investeringene </a:t>
            </a:r>
            <a:r>
              <a:rPr lang="nb-NO" dirty="0"/>
              <a:t>i næringa</a:t>
            </a:r>
          </a:p>
          <a:p>
            <a:pPr lvl="1"/>
            <a:r>
              <a:rPr lang="nb-NO" dirty="0"/>
              <a:t>Stimulere til omstilling og nye produksjoner i landbruket</a:t>
            </a:r>
          </a:p>
          <a:p>
            <a:endParaRPr lang="nb-NO" dirty="0" smtClean="0"/>
          </a:p>
          <a:p>
            <a:r>
              <a:rPr lang="nb-NO" dirty="0" smtClean="0"/>
              <a:t>Strategier</a:t>
            </a:r>
          </a:p>
          <a:p>
            <a:pPr lvl="1"/>
            <a:r>
              <a:rPr lang="nb-NO" dirty="0"/>
              <a:t>Styrke landbrukskontoret og veiledningsapparatet  for å kunne være proaktivt ang eierskifte og utbygging</a:t>
            </a:r>
          </a:p>
          <a:p>
            <a:pPr lvl="1"/>
            <a:endParaRPr lang="nb-NO" dirty="0" smtClean="0"/>
          </a:p>
          <a:p>
            <a:pPr lvl="1"/>
            <a:endParaRPr lang="nb-NO" dirty="0" smtClean="0"/>
          </a:p>
          <a:p>
            <a:pPr lvl="1"/>
            <a:endParaRPr lang="nb-NO" dirty="0"/>
          </a:p>
        </p:txBody>
      </p:sp>
      <p:pic>
        <p:nvPicPr>
          <p:cNvPr id="4" name="Picture 2" descr="Steigen kommune - kyst som gir ly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14" y="48470"/>
            <a:ext cx="3798662" cy="9963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8699" y="119118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7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i">
  <a:themeElements>
    <a:clrScheme name="S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1773</TotalTime>
  <Words>857</Words>
  <Application>Microsoft Office PowerPoint</Application>
  <PresentationFormat>Egendefinert</PresentationFormat>
  <Paragraphs>199</Paragraphs>
  <Slides>21</Slides>
  <Notes>0</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Sti</vt:lpstr>
      <vt:lpstr>Næringsplan</vt:lpstr>
      <vt:lpstr>Agenda</vt:lpstr>
      <vt:lpstr>Hva er en næringsplan? </vt:lpstr>
      <vt:lpstr>tidsplan</vt:lpstr>
      <vt:lpstr>Mål for næringsplanen</vt:lpstr>
      <vt:lpstr>Hovedsatsningsområder</vt:lpstr>
      <vt:lpstr>Oppdrett og havbruk</vt:lpstr>
      <vt:lpstr>Fiske</vt:lpstr>
      <vt:lpstr>Landbruk og skogbruk</vt:lpstr>
      <vt:lpstr>Reiseliv</vt:lpstr>
      <vt:lpstr>Andre stikkord</vt:lpstr>
      <vt:lpstr>STEIGEN UTVIKLINGSSELSKAP AS</vt:lpstr>
      <vt:lpstr>bakgrunn</vt:lpstr>
      <vt:lpstr>Selskapets formål </vt:lpstr>
      <vt:lpstr>Selskapets primære oppgaver</vt:lpstr>
      <vt:lpstr>Organisasjon/ ansatte</vt:lpstr>
      <vt:lpstr>Budsjett</vt:lpstr>
      <vt:lpstr>Samarbeidspartnere/nettverk</vt:lpstr>
      <vt:lpstr>Tidsplan for etablering</vt:lpstr>
      <vt:lpstr>Eksempler på utviklingsselskaper</vt:lpstr>
      <vt:lpstr>Gruppearbeid (30 min)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Møte med Cermaq</dc:title>
  <dc:creator>Torben Marstrand</dc:creator>
  <cp:lastModifiedBy>Bruker</cp:lastModifiedBy>
  <cp:revision>159</cp:revision>
  <cp:lastPrinted>2014-09-23T14:59:36Z</cp:lastPrinted>
  <dcterms:created xsi:type="dcterms:W3CDTF">2014-06-01T07:20:03Z</dcterms:created>
  <dcterms:modified xsi:type="dcterms:W3CDTF">2014-09-29T10:20:37Z</dcterms:modified>
</cp:coreProperties>
</file>